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14" r:id="rId2"/>
    <p:sldId id="303" r:id="rId3"/>
    <p:sldId id="304" r:id="rId4"/>
    <p:sldId id="305" r:id="rId5"/>
    <p:sldId id="306" r:id="rId6"/>
    <p:sldId id="307" r:id="rId7"/>
    <p:sldId id="315" r:id="rId8"/>
    <p:sldId id="256" r:id="rId9"/>
    <p:sldId id="308" r:id="rId10"/>
    <p:sldId id="301" r:id="rId11"/>
    <p:sldId id="294" r:id="rId12"/>
    <p:sldId id="295" r:id="rId13"/>
    <p:sldId id="296" r:id="rId14"/>
    <p:sldId id="297" r:id="rId15"/>
    <p:sldId id="298" r:id="rId16"/>
    <p:sldId id="299" r:id="rId17"/>
    <p:sldId id="302" r:id="rId18"/>
    <p:sldId id="300" r:id="rId19"/>
    <p:sldId id="313" r:id="rId20"/>
    <p:sldId id="312" r:id="rId21"/>
    <p:sldId id="309" r:id="rId22"/>
    <p:sldId id="263" r:id="rId23"/>
    <p:sldId id="265" r:id="rId24"/>
    <p:sldId id="267" r:id="rId25"/>
    <p:sldId id="311" r:id="rId26"/>
    <p:sldId id="268" r:id="rId27"/>
    <p:sldId id="279" r:id="rId28"/>
    <p:sldId id="275"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E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85"/>
    <p:restoredTop sz="95878"/>
  </p:normalViewPr>
  <p:slideViewPr>
    <p:cSldViewPr snapToGrid="0" snapToObjects="1">
      <p:cViewPr varScale="1">
        <p:scale>
          <a:sx n="93" d="100"/>
          <a:sy n="93" d="100"/>
        </p:scale>
        <p:origin x="216" y="9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7E184-BB06-8D43-B57A-FA793A6EDC82}" type="datetimeFigureOut">
              <a:rPr lang="en-US" smtClean="0"/>
              <a:t>3/18/22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1382A-003C-8748-8B29-870959817D9D}" type="slidenum">
              <a:rPr lang="en-US" smtClean="0"/>
              <a:t>‹#›</a:t>
            </a:fld>
            <a:endParaRPr lang="en-US"/>
          </a:p>
        </p:txBody>
      </p:sp>
    </p:spTree>
    <p:extLst>
      <p:ext uri="{BB962C8B-B14F-4D97-AF65-F5344CB8AC3E}">
        <p14:creationId xmlns:p14="http://schemas.microsoft.com/office/powerpoint/2010/main" val="356932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F02D-FC17-654D-AC04-5A9A0BBAF2F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EE79109-A744-584B-9A16-8FB66F9F1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22DDB12-BF46-A04D-9082-5285B1645210}"/>
              </a:ext>
            </a:extLst>
          </p:cNvPr>
          <p:cNvSpPr>
            <a:spLocks noGrp="1"/>
          </p:cNvSpPr>
          <p:nvPr>
            <p:ph type="dt" sz="half" idx="10"/>
          </p:nvPr>
        </p:nvSpPr>
        <p:spPr/>
        <p:txBody>
          <a:bodyPr/>
          <a:lstStyle/>
          <a:p>
            <a:r>
              <a:rPr lang="en-AU"/>
              <a:t>28/2/22</a:t>
            </a:r>
            <a:endParaRPr lang="en-US"/>
          </a:p>
        </p:txBody>
      </p:sp>
      <p:sp>
        <p:nvSpPr>
          <p:cNvPr id="5" name="Footer Placeholder 4">
            <a:extLst>
              <a:ext uri="{FF2B5EF4-FFF2-40B4-BE49-F238E27FC236}">
                <a16:creationId xmlns:a16="http://schemas.microsoft.com/office/drawing/2014/main" id="{8392FE68-CC81-DC45-8B4D-C6315B5D9341}"/>
              </a:ext>
            </a:extLst>
          </p:cNvPr>
          <p:cNvSpPr>
            <a:spLocks noGrp="1"/>
          </p:cNvSpPr>
          <p:nvPr>
            <p:ph type="ftr" sz="quarter" idx="11"/>
          </p:nvPr>
        </p:nvSpPr>
        <p:spPr/>
        <p:txBody>
          <a:bodyPr/>
          <a:lstStyle/>
          <a:p>
            <a:r>
              <a:rPr lang="en-US"/>
              <a:t>L D Oliver AM PhD FAIP FACPSEM</a:t>
            </a:r>
          </a:p>
        </p:txBody>
      </p:sp>
      <p:sp>
        <p:nvSpPr>
          <p:cNvPr id="6" name="Slide Number Placeholder 5">
            <a:extLst>
              <a:ext uri="{FF2B5EF4-FFF2-40B4-BE49-F238E27FC236}">
                <a16:creationId xmlns:a16="http://schemas.microsoft.com/office/drawing/2014/main" id="{DF02800A-C1D1-B541-8E0D-80937B4154C1}"/>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252976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1857-548A-C24C-9FDC-9E2AE7D5D7B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41810D-2534-3B45-88C3-73B901170AE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39DDD7-1BF2-FB44-BD0F-1203B98BB174}"/>
              </a:ext>
            </a:extLst>
          </p:cNvPr>
          <p:cNvSpPr>
            <a:spLocks noGrp="1"/>
          </p:cNvSpPr>
          <p:nvPr>
            <p:ph type="dt" sz="half" idx="10"/>
          </p:nvPr>
        </p:nvSpPr>
        <p:spPr/>
        <p:txBody>
          <a:bodyPr/>
          <a:lstStyle/>
          <a:p>
            <a:r>
              <a:rPr lang="en-AU"/>
              <a:t>28/2/22</a:t>
            </a:r>
            <a:endParaRPr lang="en-US"/>
          </a:p>
        </p:txBody>
      </p:sp>
      <p:sp>
        <p:nvSpPr>
          <p:cNvPr id="5" name="Footer Placeholder 4">
            <a:extLst>
              <a:ext uri="{FF2B5EF4-FFF2-40B4-BE49-F238E27FC236}">
                <a16:creationId xmlns:a16="http://schemas.microsoft.com/office/drawing/2014/main" id="{5767AE8B-0F02-394C-9194-E25530A5F3A0}"/>
              </a:ext>
            </a:extLst>
          </p:cNvPr>
          <p:cNvSpPr>
            <a:spLocks noGrp="1"/>
          </p:cNvSpPr>
          <p:nvPr>
            <p:ph type="ftr" sz="quarter" idx="11"/>
          </p:nvPr>
        </p:nvSpPr>
        <p:spPr/>
        <p:txBody>
          <a:bodyPr/>
          <a:lstStyle/>
          <a:p>
            <a:r>
              <a:rPr lang="en-US"/>
              <a:t>L D Oliver AM PhD FAIP FACPSEM</a:t>
            </a:r>
          </a:p>
        </p:txBody>
      </p:sp>
      <p:sp>
        <p:nvSpPr>
          <p:cNvPr id="6" name="Slide Number Placeholder 5">
            <a:extLst>
              <a:ext uri="{FF2B5EF4-FFF2-40B4-BE49-F238E27FC236}">
                <a16:creationId xmlns:a16="http://schemas.microsoft.com/office/drawing/2014/main" id="{033E4EC9-CB7F-E248-ABBB-4030C304C4E1}"/>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253296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F18E36-844C-474E-9AB6-2EC75E18B0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D0BFFF-1A8A-4344-B864-870D505FF2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A02E5A-155B-484C-990F-3C8B7A4B7BE5}"/>
              </a:ext>
            </a:extLst>
          </p:cNvPr>
          <p:cNvSpPr>
            <a:spLocks noGrp="1"/>
          </p:cNvSpPr>
          <p:nvPr>
            <p:ph type="dt" sz="half" idx="10"/>
          </p:nvPr>
        </p:nvSpPr>
        <p:spPr/>
        <p:txBody>
          <a:bodyPr/>
          <a:lstStyle/>
          <a:p>
            <a:r>
              <a:rPr lang="en-AU"/>
              <a:t>28/2/22</a:t>
            </a:r>
            <a:endParaRPr lang="en-US"/>
          </a:p>
        </p:txBody>
      </p:sp>
      <p:sp>
        <p:nvSpPr>
          <p:cNvPr id="5" name="Footer Placeholder 4">
            <a:extLst>
              <a:ext uri="{FF2B5EF4-FFF2-40B4-BE49-F238E27FC236}">
                <a16:creationId xmlns:a16="http://schemas.microsoft.com/office/drawing/2014/main" id="{E6D2C70A-5975-A247-B77A-5DA0118DE4C0}"/>
              </a:ext>
            </a:extLst>
          </p:cNvPr>
          <p:cNvSpPr>
            <a:spLocks noGrp="1"/>
          </p:cNvSpPr>
          <p:nvPr>
            <p:ph type="ftr" sz="quarter" idx="11"/>
          </p:nvPr>
        </p:nvSpPr>
        <p:spPr/>
        <p:txBody>
          <a:bodyPr/>
          <a:lstStyle/>
          <a:p>
            <a:r>
              <a:rPr lang="en-US"/>
              <a:t>L D Oliver AM PhD FAIP FACPSEM</a:t>
            </a:r>
          </a:p>
        </p:txBody>
      </p:sp>
      <p:sp>
        <p:nvSpPr>
          <p:cNvPr id="6" name="Slide Number Placeholder 5">
            <a:extLst>
              <a:ext uri="{FF2B5EF4-FFF2-40B4-BE49-F238E27FC236}">
                <a16:creationId xmlns:a16="http://schemas.microsoft.com/office/drawing/2014/main" id="{B4F990C3-70AC-5F4E-8EC8-5544CDB9ED76}"/>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344217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BABF-D1E8-7547-97DE-F79D2B2009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38F258-347E-EA4A-A35C-C6C723C61BE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110DE-70E8-BB41-9CA2-DDF009E4BD0D}"/>
              </a:ext>
            </a:extLst>
          </p:cNvPr>
          <p:cNvSpPr>
            <a:spLocks noGrp="1"/>
          </p:cNvSpPr>
          <p:nvPr>
            <p:ph type="dt" sz="half" idx="10"/>
          </p:nvPr>
        </p:nvSpPr>
        <p:spPr/>
        <p:txBody>
          <a:bodyPr/>
          <a:lstStyle/>
          <a:p>
            <a:r>
              <a:rPr lang="en-AU"/>
              <a:t>28/2/22</a:t>
            </a:r>
            <a:endParaRPr lang="en-US"/>
          </a:p>
        </p:txBody>
      </p:sp>
      <p:sp>
        <p:nvSpPr>
          <p:cNvPr id="5" name="Footer Placeholder 4">
            <a:extLst>
              <a:ext uri="{FF2B5EF4-FFF2-40B4-BE49-F238E27FC236}">
                <a16:creationId xmlns:a16="http://schemas.microsoft.com/office/drawing/2014/main" id="{68D5CFA3-AA07-C648-B2A7-8C69774143F5}"/>
              </a:ext>
            </a:extLst>
          </p:cNvPr>
          <p:cNvSpPr>
            <a:spLocks noGrp="1"/>
          </p:cNvSpPr>
          <p:nvPr>
            <p:ph type="ftr" sz="quarter" idx="11"/>
          </p:nvPr>
        </p:nvSpPr>
        <p:spPr/>
        <p:txBody>
          <a:bodyPr/>
          <a:lstStyle/>
          <a:p>
            <a:r>
              <a:rPr lang="en-US"/>
              <a:t>L D Oliver AM PhD FAIP FACPSEM</a:t>
            </a:r>
          </a:p>
        </p:txBody>
      </p:sp>
      <p:sp>
        <p:nvSpPr>
          <p:cNvPr id="6" name="Slide Number Placeholder 5">
            <a:extLst>
              <a:ext uri="{FF2B5EF4-FFF2-40B4-BE49-F238E27FC236}">
                <a16:creationId xmlns:a16="http://schemas.microsoft.com/office/drawing/2014/main" id="{DD2BE0D3-A436-0948-B859-3E777FC8F492}"/>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244145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E152-FD81-7240-8E85-6F47B4555F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15C8E2-AA64-D342-B2B4-CCA98BD3B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6FE7D5-4BD5-8945-BD25-2F10BC64C2F0}"/>
              </a:ext>
            </a:extLst>
          </p:cNvPr>
          <p:cNvSpPr>
            <a:spLocks noGrp="1"/>
          </p:cNvSpPr>
          <p:nvPr>
            <p:ph type="dt" sz="half" idx="10"/>
          </p:nvPr>
        </p:nvSpPr>
        <p:spPr/>
        <p:txBody>
          <a:bodyPr/>
          <a:lstStyle/>
          <a:p>
            <a:r>
              <a:rPr lang="en-AU"/>
              <a:t>28/2/22</a:t>
            </a:r>
            <a:endParaRPr lang="en-US"/>
          </a:p>
        </p:txBody>
      </p:sp>
      <p:sp>
        <p:nvSpPr>
          <p:cNvPr id="5" name="Footer Placeholder 4">
            <a:extLst>
              <a:ext uri="{FF2B5EF4-FFF2-40B4-BE49-F238E27FC236}">
                <a16:creationId xmlns:a16="http://schemas.microsoft.com/office/drawing/2014/main" id="{9D7CC15D-4A97-1847-A83E-6E9442FAE904}"/>
              </a:ext>
            </a:extLst>
          </p:cNvPr>
          <p:cNvSpPr>
            <a:spLocks noGrp="1"/>
          </p:cNvSpPr>
          <p:nvPr>
            <p:ph type="ftr" sz="quarter" idx="11"/>
          </p:nvPr>
        </p:nvSpPr>
        <p:spPr/>
        <p:txBody>
          <a:bodyPr/>
          <a:lstStyle/>
          <a:p>
            <a:r>
              <a:rPr lang="en-US"/>
              <a:t>L D Oliver AM PhD FAIP FACPSEM</a:t>
            </a:r>
          </a:p>
        </p:txBody>
      </p:sp>
      <p:sp>
        <p:nvSpPr>
          <p:cNvPr id="6" name="Slide Number Placeholder 5">
            <a:extLst>
              <a:ext uri="{FF2B5EF4-FFF2-40B4-BE49-F238E27FC236}">
                <a16:creationId xmlns:a16="http://schemas.microsoft.com/office/drawing/2014/main" id="{959BCC39-D781-3149-97CD-4C9D2C0980B0}"/>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381228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4F7E-C77B-424E-A023-0EEA7D14D8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EF8E31-02F9-2241-A6FF-86B59AFC89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471621-45D4-DE41-9EE8-82C8B1A05C1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B19B4B2-A62F-C74D-ABE0-EEAB5A454AFA}"/>
              </a:ext>
            </a:extLst>
          </p:cNvPr>
          <p:cNvSpPr>
            <a:spLocks noGrp="1"/>
          </p:cNvSpPr>
          <p:nvPr>
            <p:ph type="dt" sz="half" idx="10"/>
          </p:nvPr>
        </p:nvSpPr>
        <p:spPr/>
        <p:txBody>
          <a:bodyPr/>
          <a:lstStyle/>
          <a:p>
            <a:r>
              <a:rPr lang="en-AU"/>
              <a:t>28/2/22</a:t>
            </a:r>
            <a:endParaRPr lang="en-US"/>
          </a:p>
        </p:txBody>
      </p:sp>
      <p:sp>
        <p:nvSpPr>
          <p:cNvPr id="6" name="Footer Placeholder 5">
            <a:extLst>
              <a:ext uri="{FF2B5EF4-FFF2-40B4-BE49-F238E27FC236}">
                <a16:creationId xmlns:a16="http://schemas.microsoft.com/office/drawing/2014/main" id="{7B177694-48DD-D54B-B769-EEAC8FF587F9}"/>
              </a:ext>
            </a:extLst>
          </p:cNvPr>
          <p:cNvSpPr>
            <a:spLocks noGrp="1"/>
          </p:cNvSpPr>
          <p:nvPr>
            <p:ph type="ftr" sz="quarter" idx="11"/>
          </p:nvPr>
        </p:nvSpPr>
        <p:spPr/>
        <p:txBody>
          <a:bodyPr/>
          <a:lstStyle/>
          <a:p>
            <a:r>
              <a:rPr lang="en-US"/>
              <a:t>L D Oliver AM PhD FAIP FACPSEM</a:t>
            </a:r>
          </a:p>
        </p:txBody>
      </p:sp>
      <p:sp>
        <p:nvSpPr>
          <p:cNvPr id="7" name="Slide Number Placeholder 6">
            <a:extLst>
              <a:ext uri="{FF2B5EF4-FFF2-40B4-BE49-F238E27FC236}">
                <a16:creationId xmlns:a16="http://schemas.microsoft.com/office/drawing/2014/main" id="{A3D734D7-DA1B-9C4D-927A-6E8388D006BA}"/>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292160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D374-FAF3-2548-86A8-9802C913219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1DB621-8BB8-E64D-A57F-4B6336295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A192268-61ED-5449-8CA0-DDF119CD3C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383C5C-35A5-E148-9385-FF2F6E675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4997DC-FC37-184F-BD8D-890A19BB087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2FA06F-49CC-5D42-8C13-3926E9F65471}"/>
              </a:ext>
            </a:extLst>
          </p:cNvPr>
          <p:cNvSpPr>
            <a:spLocks noGrp="1"/>
          </p:cNvSpPr>
          <p:nvPr>
            <p:ph type="dt" sz="half" idx="10"/>
          </p:nvPr>
        </p:nvSpPr>
        <p:spPr/>
        <p:txBody>
          <a:bodyPr/>
          <a:lstStyle/>
          <a:p>
            <a:r>
              <a:rPr lang="en-AU"/>
              <a:t>28/2/22</a:t>
            </a:r>
            <a:endParaRPr lang="en-US"/>
          </a:p>
        </p:txBody>
      </p:sp>
      <p:sp>
        <p:nvSpPr>
          <p:cNvPr id="8" name="Footer Placeholder 7">
            <a:extLst>
              <a:ext uri="{FF2B5EF4-FFF2-40B4-BE49-F238E27FC236}">
                <a16:creationId xmlns:a16="http://schemas.microsoft.com/office/drawing/2014/main" id="{E2F36FA3-4E06-744F-B791-DA776CE2F48A}"/>
              </a:ext>
            </a:extLst>
          </p:cNvPr>
          <p:cNvSpPr>
            <a:spLocks noGrp="1"/>
          </p:cNvSpPr>
          <p:nvPr>
            <p:ph type="ftr" sz="quarter" idx="11"/>
          </p:nvPr>
        </p:nvSpPr>
        <p:spPr/>
        <p:txBody>
          <a:bodyPr/>
          <a:lstStyle/>
          <a:p>
            <a:r>
              <a:rPr lang="en-US"/>
              <a:t>L D Oliver AM PhD FAIP FACPSEM</a:t>
            </a:r>
          </a:p>
        </p:txBody>
      </p:sp>
      <p:sp>
        <p:nvSpPr>
          <p:cNvPr id="9" name="Slide Number Placeholder 8">
            <a:extLst>
              <a:ext uri="{FF2B5EF4-FFF2-40B4-BE49-F238E27FC236}">
                <a16:creationId xmlns:a16="http://schemas.microsoft.com/office/drawing/2014/main" id="{1DC78002-C426-8045-9D66-A63FDF4B8F79}"/>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221572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8CC7-9EC2-8B4E-ADF3-6E7100A63D1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C45BFCA-6D30-4844-84AE-75D14115E686}"/>
              </a:ext>
            </a:extLst>
          </p:cNvPr>
          <p:cNvSpPr>
            <a:spLocks noGrp="1"/>
          </p:cNvSpPr>
          <p:nvPr>
            <p:ph type="dt" sz="half" idx="10"/>
          </p:nvPr>
        </p:nvSpPr>
        <p:spPr/>
        <p:txBody>
          <a:bodyPr/>
          <a:lstStyle/>
          <a:p>
            <a:r>
              <a:rPr lang="en-AU"/>
              <a:t>28/2/22</a:t>
            </a:r>
            <a:endParaRPr lang="en-US"/>
          </a:p>
        </p:txBody>
      </p:sp>
      <p:sp>
        <p:nvSpPr>
          <p:cNvPr id="4" name="Footer Placeholder 3">
            <a:extLst>
              <a:ext uri="{FF2B5EF4-FFF2-40B4-BE49-F238E27FC236}">
                <a16:creationId xmlns:a16="http://schemas.microsoft.com/office/drawing/2014/main" id="{00A38192-6BB4-C740-9F99-401BE6F8F48D}"/>
              </a:ext>
            </a:extLst>
          </p:cNvPr>
          <p:cNvSpPr>
            <a:spLocks noGrp="1"/>
          </p:cNvSpPr>
          <p:nvPr>
            <p:ph type="ftr" sz="quarter" idx="11"/>
          </p:nvPr>
        </p:nvSpPr>
        <p:spPr/>
        <p:txBody>
          <a:bodyPr/>
          <a:lstStyle/>
          <a:p>
            <a:r>
              <a:rPr lang="en-US"/>
              <a:t>L D Oliver AM PhD FAIP FACPSEM</a:t>
            </a:r>
          </a:p>
        </p:txBody>
      </p:sp>
      <p:sp>
        <p:nvSpPr>
          <p:cNvPr id="5" name="Slide Number Placeholder 4">
            <a:extLst>
              <a:ext uri="{FF2B5EF4-FFF2-40B4-BE49-F238E27FC236}">
                <a16:creationId xmlns:a16="http://schemas.microsoft.com/office/drawing/2014/main" id="{862E97BF-06B7-DF43-B0BC-EAF26E7C792E}"/>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146851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27971-FD05-A743-9893-FD503F2A4761}"/>
              </a:ext>
            </a:extLst>
          </p:cNvPr>
          <p:cNvSpPr>
            <a:spLocks noGrp="1"/>
          </p:cNvSpPr>
          <p:nvPr>
            <p:ph type="dt" sz="half" idx="10"/>
          </p:nvPr>
        </p:nvSpPr>
        <p:spPr/>
        <p:txBody>
          <a:bodyPr/>
          <a:lstStyle/>
          <a:p>
            <a:r>
              <a:rPr lang="en-AU"/>
              <a:t>28/2/22</a:t>
            </a:r>
            <a:endParaRPr lang="en-US"/>
          </a:p>
        </p:txBody>
      </p:sp>
      <p:sp>
        <p:nvSpPr>
          <p:cNvPr id="3" name="Footer Placeholder 2">
            <a:extLst>
              <a:ext uri="{FF2B5EF4-FFF2-40B4-BE49-F238E27FC236}">
                <a16:creationId xmlns:a16="http://schemas.microsoft.com/office/drawing/2014/main" id="{8832840C-8D9A-574C-8643-295989D4B848}"/>
              </a:ext>
            </a:extLst>
          </p:cNvPr>
          <p:cNvSpPr>
            <a:spLocks noGrp="1"/>
          </p:cNvSpPr>
          <p:nvPr>
            <p:ph type="ftr" sz="quarter" idx="11"/>
          </p:nvPr>
        </p:nvSpPr>
        <p:spPr/>
        <p:txBody>
          <a:bodyPr/>
          <a:lstStyle/>
          <a:p>
            <a:r>
              <a:rPr lang="en-US"/>
              <a:t>L D Oliver AM PhD FAIP FACPSEM</a:t>
            </a:r>
          </a:p>
        </p:txBody>
      </p:sp>
      <p:sp>
        <p:nvSpPr>
          <p:cNvPr id="4" name="Slide Number Placeholder 3">
            <a:extLst>
              <a:ext uri="{FF2B5EF4-FFF2-40B4-BE49-F238E27FC236}">
                <a16:creationId xmlns:a16="http://schemas.microsoft.com/office/drawing/2014/main" id="{2870B117-F43E-7745-8622-6C82491903D6}"/>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394652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D691-D10D-714B-ADB2-FBA6A65896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DF0C659-D06A-A340-AFB4-0432FF886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1F4B13-9729-1847-9E9C-6FAC65465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57A699-50FF-1B49-A46E-5459911837B5}"/>
              </a:ext>
            </a:extLst>
          </p:cNvPr>
          <p:cNvSpPr>
            <a:spLocks noGrp="1"/>
          </p:cNvSpPr>
          <p:nvPr>
            <p:ph type="dt" sz="half" idx="10"/>
          </p:nvPr>
        </p:nvSpPr>
        <p:spPr/>
        <p:txBody>
          <a:bodyPr/>
          <a:lstStyle/>
          <a:p>
            <a:r>
              <a:rPr lang="en-AU"/>
              <a:t>28/2/22</a:t>
            </a:r>
            <a:endParaRPr lang="en-US"/>
          </a:p>
        </p:txBody>
      </p:sp>
      <p:sp>
        <p:nvSpPr>
          <p:cNvPr id="6" name="Footer Placeholder 5">
            <a:extLst>
              <a:ext uri="{FF2B5EF4-FFF2-40B4-BE49-F238E27FC236}">
                <a16:creationId xmlns:a16="http://schemas.microsoft.com/office/drawing/2014/main" id="{6DF06548-F9DD-BB4C-BC29-22084A54936E}"/>
              </a:ext>
            </a:extLst>
          </p:cNvPr>
          <p:cNvSpPr>
            <a:spLocks noGrp="1"/>
          </p:cNvSpPr>
          <p:nvPr>
            <p:ph type="ftr" sz="quarter" idx="11"/>
          </p:nvPr>
        </p:nvSpPr>
        <p:spPr/>
        <p:txBody>
          <a:bodyPr/>
          <a:lstStyle/>
          <a:p>
            <a:r>
              <a:rPr lang="en-US"/>
              <a:t>L D Oliver AM PhD FAIP FACPSEM</a:t>
            </a:r>
          </a:p>
        </p:txBody>
      </p:sp>
      <p:sp>
        <p:nvSpPr>
          <p:cNvPr id="7" name="Slide Number Placeholder 6">
            <a:extLst>
              <a:ext uri="{FF2B5EF4-FFF2-40B4-BE49-F238E27FC236}">
                <a16:creationId xmlns:a16="http://schemas.microsoft.com/office/drawing/2014/main" id="{C46ABCC0-CFDB-A942-81BC-DA25F2F5C417}"/>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209392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65B9-CCFB-CC40-8005-08802C34F8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A499172-5E66-744D-AD19-71A4F3DF83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95EE58-98E8-3E4E-AA5F-FCF286AB7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E133B5-E59D-E14F-A144-2DA2E1A97E4A}"/>
              </a:ext>
            </a:extLst>
          </p:cNvPr>
          <p:cNvSpPr>
            <a:spLocks noGrp="1"/>
          </p:cNvSpPr>
          <p:nvPr>
            <p:ph type="dt" sz="half" idx="10"/>
          </p:nvPr>
        </p:nvSpPr>
        <p:spPr/>
        <p:txBody>
          <a:bodyPr/>
          <a:lstStyle/>
          <a:p>
            <a:r>
              <a:rPr lang="en-AU"/>
              <a:t>28/2/22</a:t>
            </a:r>
            <a:endParaRPr lang="en-US"/>
          </a:p>
        </p:txBody>
      </p:sp>
      <p:sp>
        <p:nvSpPr>
          <p:cNvPr id="6" name="Footer Placeholder 5">
            <a:extLst>
              <a:ext uri="{FF2B5EF4-FFF2-40B4-BE49-F238E27FC236}">
                <a16:creationId xmlns:a16="http://schemas.microsoft.com/office/drawing/2014/main" id="{F3F75F26-CEAB-2B46-8F3B-5C3D95D8C787}"/>
              </a:ext>
            </a:extLst>
          </p:cNvPr>
          <p:cNvSpPr>
            <a:spLocks noGrp="1"/>
          </p:cNvSpPr>
          <p:nvPr>
            <p:ph type="ftr" sz="quarter" idx="11"/>
          </p:nvPr>
        </p:nvSpPr>
        <p:spPr/>
        <p:txBody>
          <a:bodyPr/>
          <a:lstStyle/>
          <a:p>
            <a:r>
              <a:rPr lang="en-US"/>
              <a:t>L D Oliver AM PhD FAIP FACPSEM</a:t>
            </a:r>
          </a:p>
        </p:txBody>
      </p:sp>
      <p:sp>
        <p:nvSpPr>
          <p:cNvPr id="7" name="Slide Number Placeholder 6">
            <a:extLst>
              <a:ext uri="{FF2B5EF4-FFF2-40B4-BE49-F238E27FC236}">
                <a16:creationId xmlns:a16="http://schemas.microsoft.com/office/drawing/2014/main" id="{5ABDAF44-0C96-CA4C-9BFC-ED0162407521}"/>
              </a:ext>
            </a:extLst>
          </p:cNvPr>
          <p:cNvSpPr>
            <a:spLocks noGrp="1"/>
          </p:cNvSpPr>
          <p:nvPr>
            <p:ph type="sldNum" sz="quarter" idx="12"/>
          </p:nvPr>
        </p:nvSpPr>
        <p:spPr/>
        <p:txBody>
          <a:bodyPr/>
          <a:lstStyle/>
          <a:p>
            <a:fld id="{3544CCFF-26ED-B840-88BD-920EC7ADB8EA}" type="slidenum">
              <a:rPr lang="en-US" smtClean="0"/>
              <a:t>‹#›</a:t>
            </a:fld>
            <a:endParaRPr lang="en-US"/>
          </a:p>
        </p:txBody>
      </p:sp>
    </p:spTree>
    <p:extLst>
      <p:ext uri="{BB962C8B-B14F-4D97-AF65-F5344CB8AC3E}">
        <p14:creationId xmlns:p14="http://schemas.microsoft.com/office/powerpoint/2010/main" val="314901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28EDF-D4F5-1D4F-AC9A-81CB7C01B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3D21B-6BB8-E649-BDEB-297140A9A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4EC8D7-43E1-6E48-9EE8-D242A8B97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28/2/22</a:t>
            </a:r>
            <a:endParaRPr lang="en-US"/>
          </a:p>
        </p:txBody>
      </p:sp>
      <p:sp>
        <p:nvSpPr>
          <p:cNvPr id="5" name="Footer Placeholder 4">
            <a:extLst>
              <a:ext uri="{FF2B5EF4-FFF2-40B4-BE49-F238E27FC236}">
                <a16:creationId xmlns:a16="http://schemas.microsoft.com/office/drawing/2014/main" id="{D5D2F673-115E-BB4C-A166-A91FE4FD2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 D Oliver AM PhD FAIP FACPSEM</a:t>
            </a:r>
          </a:p>
        </p:txBody>
      </p:sp>
      <p:sp>
        <p:nvSpPr>
          <p:cNvPr id="6" name="Slide Number Placeholder 5">
            <a:extLst>
              <a:ext uri="{FF2B5EF4-FFF2-40B4-BE49-F238E27FC236}">
                <a16:creationId xmlns:a16="http://schemas.microsoft.com/office/drawing/2014/main" id="{36C21300-0F52-4B4D-AFCF-7C4CAD79A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4CCFF-26ED-B840-88BD-920EC7ADB8EA}" type="slidenum">
              <a:rPr lang="en-US" smtClean="0"/>
              <a:t>‹#›</a:t>
            </a:fld>
            <a:endParaRPr lang="en-US"/>
          </a:p>
        </p:txBody>
      </p:sp>
    </p:spTree>
    <p:extLst>
      <p:ext uri="{BB962C8B-B14F-4D97-AF65-F5344CB8AC3E}">
        <p14:creationId xmlns:p14="http://schemas.microsoft.com/office/powerpoint/2010/main" val="2233139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betterhealthcaretechnology.org/cancer-care-technologies/"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betterhealthcaretechnology.org/technology-for-prostate-cancer-treatment/"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betterhealthcaretechnology.org/careers-nuclear-medicine-physics/"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betterhealthcaretechnology.org/diagnostic-imaging/" TargetMode="External"/><Relationship Id="rId5" Type="http://schemas.openxmlformats.org/officeDocument/2006/relationships/hyperlink" Target="https://www.betterhealthcaretechnology.org/cancer-care-technologies/"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betterhealthcaretechnology.org/epid-position-error-tests-of-small-multi-leaf-x-ray-fields/"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betterhealthcaretechnology.org/what-is-stereotactic-radiotherapy/" TargetMode="External"/><Relationship Id="rId5" Type="http://schemas.openxmlformats.org/officeDocument/2006/relationships/hyperlink" Target="https://www.betterhealthcaretechnology.org/wp-content/uploads/2019/10/Author-Kit.pdf"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s://www.hon.ch/en/certification/websites.html"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betterhealthcaretechnology.org/topical-lecture-series/" TargetMode="External"/><Relationship Id="rId5" Type="http://schemas.openxmlformats.org/officeDocument/2006/relationships/hyperlink" Target="https://www.betterhealthcaretechnology.org/healthcare-research-activities/"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betterhealthcaretechnology.org/immunotherapy-and-radiotherapy-how-can-they-work-together-to-defeat-cancer/"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betterhealthcaretechnology.org/acpsem-award-winners-2021/" TargetMode="Externa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betterhealthcaretechnology.org/welcome-to-information/"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betterhealthcaretechnology.org/apsig/" TargetMode="External"/><Relationship Id="rId4" Type="http://schemas.openxmlformats.org/officeDocument/2006/relationships/hyperlink" Target="https://www.betterhealthcaretechnology.org/promoting-research-and-develop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www.betterhealthcaretechnology.org/website-team/"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A65A-3088-5644-93FC-FC97316A66F8}"/>
              </a:ext>
            </a:extLst>
          </p:cNvPr>
          <p:cNvSpPr>
            <a:spLocks noGrp="1"/>
          </p:cNvSpPr>
          <p:nvPr>
            <p:ph type="title"/>
          </p:nvPr>
        </p:nvSpPr>
        <p:spPr>
          <a:xfrm>
            <a:off x="838200" y="365125"/>
            <a:ext cx="4662055" cy="6120505"/>
          </a:xfrm>
          <a:solidFill>
            <a:srgbClr val="FFC000">
              <a:alpha val="0"/>
            </a:srgbClr>
          </a:solidFill>
        </p:spPr>
        <p:txBody>
          <a:bodyPr/>
          <a:lstStyle/>
          <a:p>
            <a:pPr algn="ctr"/>
            <a:r>
              <a:rPr lang="en-US" b="1" dirty="0">
                <a:solidFill>
                  <a:schemeClr val="bg1"/>
                </a:solidFill>
              </a:rPr>
              <a:t>ACPSEM Foundation Ltd</a:t>
            </a:r>
            <a:br>
              <a:rPr lang="en-US" dirty="0"/>
            </a:br>
            <a:br>
              <a:rPr lang="en-US" dirty="0"/>
            </a:br>
            <a:r>
              <a:rPr lang="en-US" sz="3600" dirty="0">
                <a:solidFill>
                  <a:schemeClr val="bg1"/>
                </a:solidFill>
              </a:rPr>
              <a:t>T/A Better Healthcare Technology</a:t>
            </a: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r>
              <a:rPr lang="en-US" sz="2000" dirty="0">
                <a:solidFill>
                  <a:schemeClr val="bg1"/>
                </a:solidFill>
              </a:rPr>
              <a:t>Lyn Oliver AM MSc PhD</a:t>
            </a:r>
            <a:br>
              <a:rPr lang="en-US" sz="2000" dirty="0">
                <a:solidFill>
                  <a:schemeClr val="bg1"/>
                </a:solidFill>
              </a:rPr>
            </a:br>
            <a:r>
              <a:rPr lang="en-US" sz="1400" dirty="0">
                <a:solidFill>
                  <a:schemeClr val="bg1"/>
                </a:solidFill>
              </a:rPr>
              <a:t>18 March 2022</a:t>
            </a:r>
            <a:endParaRPr lang="en-US" dirty="0">
              <a:solidFill>
                <a:schemeClr val="bg1"/>
              </a:solidFill>
            </a:endParaRPr>
          </a:p>
        </p:txBody>
      </p:sp>
      <p:pic>
        <p:nvPicPr>
          <p:cNvPr id="7" name="Picture 6" descr="A picture containing text, person, screenshot, several&#10;&#10;Description automatically generated">
            <a:extLst>
              <a:ext uri="{FF2B5EF4-FFF2-40B4-BE49-F238E27FC236}">
                <a16:creationId xmlns:a16="http://schemas.microsoft.com/office/drawing/2014/main" id="{A4BEAFDE-39F0-B747-BB88-8D820D4E1174}"/>
              </a:ext>
            </a:extLst>
          </p:cNvPr>
          <p:cNvPicPr>
            <a:picLocks noChangeAspect="1"/>
          </p:cNvPicPr>
          <p:nvPr/>
        </p:nvPicPr>
        <p:blipFill>
          <a:blip r:embed="rId3"/>
          <a:stretch>
            <a:fillRect/>
          </a:stretch>
        </p:blipFill>
        <p:spPr>
          <a:xfrm>
            <a:off x="6273352" y="365125"/>
            <a:ext cx="5645727" cy="6120505"/>
          </a:xfrm>
          <a:prstGeom prst="rect">
            <a:avLst/>
          </a:prstGeom>
        </p:spPr>
      </p:pic>
      <p:pic>
        <p:nvPicPr>
          <p:cNvPr id="9" name="Picture 8" descr="A person wearing glasses&#10;&#10;Description automatically generated with low confidence">
            <a:extLst>
              <a:ext uri="{FF2B5EF4-FFF2-40B4-BE49-F238E27FC236}">
                <a16:creationId xmlns:a16="http://schemas.microsoft.com/office/drawing/2014/main" id="{669B49AC-E0D9-6544-933B-A41A44703A1D}"/>
              </a:ext>
            </a:extLst>
          </p:cNvPr>
          <p:cNvPicPr>
            <a:picLocks noChangeAspect="1"/>
          </p:cNvPicPr>
          <p:nvPr/>
        </p:nvPicPr>
        <p:blipFill>
          <a:blip r:embed="rId4"/>
          <a:stretch>
            <a:fillRect/>
          </a:stretch>
        </p:blipFill>
        <p:spPr>
          <a:xfrm>
            <a:off x="2315444" y="3851562"/>
            <a:ext cx="1657355" cy="1607132"/>
          </a:xfrm>
          <a:prstGeom prst="rect">
            <a:avLst/>
          </a:prstGeom>
        </p:spPr>
      </p:pic>
    </p:spTree>
    <p:extLst>
      <p:ext uri="{BB962C8B-B14F-4D97-AF65-F5344CB8AC3E}">
        <p14:creationId xmlns:p14="http://schemas.microsoft.com/office/powerpoint/2010/main" val="412130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33915" y="1455077"/>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46E01499-A8B6-904B-B6C2-ADB71AC44B08}"/>
              </a:ext>
            </a:extLst>
          </p:cNvPr>
          <p:cNvSpPr txBox="1"/>
          <p:nvPr/>
        </p:nvSpPr>
        <p:spPr>
          <a:xfrm>
            <a:off x="1687276" y="2461541"/>
            <a:ext cx="8856377" cy="3877985"/>
          </a:xfrm>
          <a:prstGeom prst="rect">
            <a:avLst/>
          </a:prstGeom>
          <a:solidFill>
            <a:srgbClr val="FFC000"/>
          </a:solidFill>
        </p:spPr>
        <p:txBody>
          <a:bodyPr wrap="square" rtlCol="0">
            <a:spAutoFit/>
          </a:bodyPr>
          <a:lstStyle/>
          <a:p>
            <a:endParaRPr lang="en-AU" sz="900" dirty="0">
              <a:latin typeface="Helvetica Neue" panose="02000503000000020004" pitchFamily="2" charset="0"/>
              <a:ea typeface="Helvetica Neue" panose="02000503000000020004" pitchFamily="2" charset="0"/>
              <a:cs typeface="Helvetica Neue" panose="02000503000000020004" pitchFamily="2" charset="0"/>
            </a:endParaRPr>
          </a:p>
          <a:p>
            <a:r>
              <a:rPr lang="en-AU" sz="3200" dirty="0">
                <a:latin typeface="Helvetica Neue" panose="02000503000000020004" pitchFamily="2" charset="0"/>
                <a:ea typeface="Helvetica Neue" panose="02000503000000020004" pitchFamily="2" charset="0"/>
                <a:cs typeface="Helvetica Neue" panose="02000503000000020004" pitchFamily="2" charset="0"/>
              </a:rPr>
              <a:t>What to do?</a:t>
            </a:r>
            <a:endParaRPr lang="en-AU" dirty="0">
              <a:latin typeface="Helvetica Neue" panose="02000503000000020004" pitchFamily="2" charset="0"/>
              <a:ea typeface="Helvetica Neue" panose="02000503000000020004" pitchFamily="2" charset="0"/>
              <a:cs typeface="Helvetica Neue" panose="02000503000000020004" pitchFamily="2" charset="0"/>
            </a:endParaRPr>
          </a:p>
          <a:p>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mj-lt"/>
              <a:buAutoNum type="arabicPeriod"/>
            </a:pPr>
            <a:r>
              <a:rPr lang="en-GB" dirty="0">
                <a:latin typeface="Helvetica Neue" panose="02000503000000020004" pitchFamily="2" charset="0"/>
                <a:ea typeface="Helvetica Neue" panose="02000503000000020004" pitchFamily="2" charset="0"/>
                <a:cs typeface="Helvetica Neue" panose="02000503000000020004" pitchFamily="2" charset="0"/>
              </a:rPr>
              <a:t>Foster research and knowledge exchange that focuses on </a:t>
            </a:r>
            <a:r>
              <a:rPr lang="en-GB"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the prevention, diagnosis, and treatment of systemic diseases</a:t>
            </a:r>
            <a:r>
              <a:rPr lang="en-GB" dirty="0">
                <a:latin typeface="Helvetica Neue" panose="02000503000000020004" pitchFamily="2" charset="0"/>
                <a:ea typeface="Helvetica Neue" panose="02000503000000020004" pitchFamily="2" charset="0"/>
                <a:cs typeface="Helvetica Neue" panose="02000503000000020004" pitchFamily="2" charset="0"/>
              </a:rPr>
              <a:t> (such as cancer, diabetes and mental illnesses).</a:t>
            </a:r>
            <a:endParaRPr lang="en-GB" sz="12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mj-lt"/>
              <a:buAutoNum type="arabicPeriod"/>
            </a:pPr>
            <a:r>
              <a:rPr lang="en-GB" dirty="0">
                <a:latin typeface="Helvetica Neue" panose="02000503000000020004" pitchFamily="2" charset="0"/>
                <a:ea typeface="Helvetica Neue" panose="02000503000000020004" pitchFamily="2" charset="0"/>
                <a:cs typeface="Helvetica Neue" panose="02000503000000020004" pitchFamily="2" charset="0"/>
              </a:rPr>
              <a:t>Publish website information which is:</a:t>
            </a:r>
          </a:p>
          <a:p>
            <a:pPr marL="1200150" lvl="2" indent="-285750">
              <a:spcAft>
                <a:spcPts val="600"/>
              </a:spcAft>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Suitable for </a:t>
            </a:r>
            <a:r>
              <a:rPr lang="en-GB" dirty="0">
                <a:latin typeface="Helvetica Neue" panose="02000503000000020004" pitchFamily="2" charset="0"/>
                <a:ea typeface="Helvetica Neue" panose="02000503000000020004" pitchFamily="2" charset="0"/>
                <a:cs typeface="Helvetica Neue" panose="02000503000000020004" pitchFamily="2" charset="0"/>
                <a:hlinkClick r:id="rId5"/>
              </a:rPr>
              <a:t>patients and the community </a:t>
            </a:r>
            <a:r>
              <a:rPr lang="en-GB" dirty="0">
                <a:latin typeface="Helvetica Neue" panose="02000503000000020004" pitchFamily="2" charset="0"/>
                <a:ea typeface="Helvetica Neue" panose="02000503000000020004" pitchFamily="2" charset="0"/>
                <a:cs typeface="Helvetica Neue" panose="02000503000000020004" pitchFamily="2" charset="0"/>
              </a:rPr>
              <a:t>(including students and health professionals):</a:t>
            </a:r>
          </a:p>
          <a:p>
            <a:pPr marL="1200150" lvl="2" indent="-285750">
              <a:spcAft>
                <a:spcPts val="600"/>
              </a:spcAft>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Is expert scientific and technical material; and</a:t>
            </a:r>
          </a:p>
          <a:p>
            <a:pPr marL="1200150" lvl="2" indent="-285750">
              <a:spcAft>
                <a:spcPts val="600"/>
              </a:spcAft>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is up-to-date.</a:t>
            </a:r>
            <a:endParaRPr lang="en-GB" sz="900" dirty="0">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spcAft>
                <a:spcPts val="600"/>
              </a:spcAft>
              <a:buFont typeface="Arial" panose="020B0604020202020204" pitchFamily="34" charset="0"/>
              <a:buChar char="•"/>
            </a:pPr>
            <a:endParaRPr lang="en-GB" sz="1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8391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7382" y="1429399"/>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46E01499-A8B6-904B-B6C2-ADB71AC44B08}"/>
              </a:ext>
            </a:extLst>
          </p:cNvPr>
          <p:cNvSpPr txBox="1"/>
          <p:nvPr/>
        </p:nvSpPr>
        <p:spPr>
          <a:xfrm>
            <a:off x="1672286" y="2887850"/>
            <a:ext cx="8856377" cy="3093154"/>
          </a:xfrm>
          <a:prstGeom prst="rect">
            <a:avLst/>
          </a:prstGeom>
          <a:solidFill>
            <a:srgbClr val="FFC000"/>
          </a:solidFill>
        </p:spPr>
        <p:txBody>
          <a:bodyPr wrap="square" rtlCol="0">
            <a:spAutoFit/>
          </a:bodyPr>
          <a:lstStyle/>
          <a:p>
            <a:r>
              <a:rPr lang="en-AU" sz="3200" dirty="0">
                <a:latin typeface="Helvetica Neue" panose="02000503000000020004" pitchFamily="2" charset="0"/>
                <a:ea typeface="Helvetica Neue" panose="02000503000000020004" pitchFamily="2" charset="0"/>
                <a:cs typeface="Helvetica Neue" panose="02000503000000020004" pitchFamily="2" charset="0"/>
              </a:rPr>
              <a:t>What to do?</a:t>
            </a:r>
          </a:p>
          <a:p>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r>
              <a:rPr lang="en-GB" dirty="0">
                <a:latin typeface="Helvetica Neue" panose="02000503000000020004" pitchFamily="2" charset="0"/>
                <a:ea typeface="Helvetica Neue" panose="02000503000000020004" pitchFamily="2" charset="0"/>
                <a:cs typeface="Helvetica Neue" panose="02000503000000020004" pitchFamily="2" charset="0"/>
              </a:rPr>
              <a:t>The information:</a:t>
            </a:r>
          </a:p>
          <a:p>
            <a:endParaRPr lang="en-GB" sz="1200" dirty="0">
              <a:latin typeface="Helvetica Neue" panose="02000503000000020004" pitchFamily="2" charset="0"/>
              <a:ea typeface="Helvetica Neue" panose="02000503000000020004" pitchFamily="2" charset="0"/>
              <a:cs typeface="Helvetica Neue" panose="02000503000000020004" pitchFamily="2" charset="0"/>
            </a:endParaRPr>
          </a:p>
          <a:p>
            <a:pPr marL="971550" lvl="1" indent="-514350">
              <a:buFont typeface="Arial" panose="020B0604020202020204" pitchFamily="34" charset="0"/>
              <a:buChar char="•"/>
            </a:pPr>
            <a:r>
              <a:rPr lang="en-GB"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describes the design and operation </a:t>
            </a:r>
            <a:r>
              <a:rPr lang="en-GB" dirty="0">
                <a:latin typeface="Helvetica Neue" panose="02000503000000020004" pitchFamily="2" charset="0"/>
                <a:ea typeface="Helvetica Neue" panose="02000503000000020004" pitchFamily="2" charset="0"/>
                <a:cs typeface="Helvetica Neue" panose="02000503000000020004" pitchFamily="2" charset="0"/>
              </a:rPr>
              <a:t>of modern health technology;</a:t>
            </a:r>
          </a:p>
          <a:p>
            <a:pPr marL="628650" lvl="1" indent="-171450">
              <a:buFont typeface="Arial" panose="020B0604020202020204" pitchFamily="34" charset="0"/>
              <a:buChar char="•"/>
            </a:pPr>
            <a:endParaRPr lang="en-GB" sz="1100" dirty="0">
              <a:latin typeface="Helvetica Neue" panose="02000503000000020004" pitchFamily="2" charset="0"/>
              <a:ea typeface="Helvetica Neue" panose="02000503000000020004" pitchFamily="2" charset="0"/>
              <a:cs typeface="Helvetica Neue" panose="02000503000000020004" pitchFamily="2" charset="0"/>
            </a:endParaRPr>
          </a:p>
          <a:p>
            <a:pPr marL="971550" lvl="1" indent="-51435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complements published medical advice; and</a:t>
            </a:r>
          </a:p>
          <a:p>
            <a:pPr marL="971550" lvl="1" indent="-514350">
              <a:buFont typeface="Arial" panose="020B0604020202020204" pitchFamily="34" charset="0"/>
              <a:buChar char="•"/>
            </a:pPr>
            <a:endParaRPr lang="en-GB"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marL="971550" lvl="1" indent="-51435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must be reasonably concise and readily understood by patients, students and the community.</a:t>
            </a:r>
          </a:p>
          <a:p>
            <a:pPr lvl="1"/>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20308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7382" y="1468755"/>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AEA14F5E-0F9C-AE45-B75D-90722F4FAF7F}"/>
              </a:ext>
            </a:extLst>
          </p:cNvPr>
          <p:cNvSpPr txBox="1"/>
          <p:nvPr/>
        </p:nvSpPr>
        <p:spPr>
          <a:xfrm>
            <a:off x="1458154" y="2529484"/>
            <a:ext cx="9274628" cy="3647152"/>
          </a:xfrm>
          <a:prstGeom prst="rect">
            <a:avLst/>
          </a:prstGeom>
          <a:solidFill>
            <a:srgbClr val="FFC000"/>
          </a:solidFill>
        </p:spPr>
        <p:txBody>
          <a:bodyPr wrap="square" rtlCol="0">
            <a:spAutoFit/>
          </a:bodyPr>
          <a:lstStyle/>
          <a:p>
            <a:r>
              <a:rPr lang="en-AU" sz="3200" dirty="0">
                <a:latin typeface="Helvetica Neue" panose="02000503000000020004" pitchFamily="2" charset="0"/>
                <a:ea typeface="Helvetica Neue" panose="02000503000000020004" pitchFamily="2" charset="0"/>
                <a:cs typeface="Helvetica Neue" panose="02000503000000020004" pitchFamily="2" charset="0"/>
              </a:rPr>
              <a:t>What to do?</a:t>
            </a: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endParaRPr lang="en-GB" sz="1200" dirty="0">
              <a:latin typeface="Helvetica Neue" panose="02000503000000020004" pitchFamily="2" charset="0"/>
              <a:ea typeface="Helvetica Neue" panose="02000503000000020004" pitchFamily="2" charset="0"/>
              <a:cs typeface="Helvetica Neue" panose="02000503000000020004" pitchFamily="2" charset="0"/>
            </a:endParaRPr>
          </a:p>
          <a:p>
            <a:r>
              <a:rPr lang="en-GB" dirty="0">
                <a:latin typeface="Helvetica Neue" panose="02000503000000020004" pitchFamily="2" charset="0"/>
                <a:ea typeface="Helvetica Neue" panose="02000503000000020004" pitchFamily="2" charset="0"/>
                <a:cs typeface="Helvetica Neue" panose="02000503000000020004" pitchFamily="2" charset="0"/>
              </a:rPr>
              <a:t>The website material should be:</a:t>
            </a:r>
          </a:p>
          <a:p>
            <a:pPr marL="285750" indent="-285750">
              <a:buFont typeface="Arial" panose="020B0604020202020204" pitchFamily="34" charset="0"/>
              <a:buChar char="•"/>
            </a:pPr>
            <a:endParaRPr lang="en-GB" sz="1100" dirty="0">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a recognised, </a:t>
            </a:r>
            <a:r>
              <a:rPr lang="en-GB"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independent, free of conflict </a:t>
            </a:r>
            <a:r>
              <a:rPr lang="en-GB" dirty="0">
                <a:latin typeface="Helvetica Neue" panose="02000503000000020004" pitchFamily="2" charset="0"/>
                <a:ea typeface="Helvetica Neue" panose="02000503000000020004" pitchFamily="2" charset="0"/>
                <a:cs typeface="Helvetica Neue" panose="02000503000000020004" pitchFamily="2" charset="0"/>
              </a:rPr>
              <a:t>source; and</a:t>
            </a:r>
          </a:p>
          <a:p>
            <a:pPr marL="742950" lvl="1" indent="-285750">
              <a:buFont typeface="Arial" panose="020B0604020202020204" pitchFamily="34" charset="0"/>
              <a:buChar char="•"/>
            </a:pP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spcAft>
                <a:spcPts val="600"/>
              </a:spcAft>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designed to help </a:t>
            </a:r>
            <a:r>
              <a:rPr lang="en-GB" dirty="0">
                <a:latin typeface="Helvetica Neue" panose="02000503000000020004" pitchFamily="2" charset="0"/>
                <a:ea typeface="Helvetica Neue" panose="02000503000000020004" pitchFamily="2" charset="0"/>
                <a:cs typeface="Helvetica Neue" panose="02000503000000020004" pitchFamily="2" charset="0"/>
                <a:hlinkClick r:id="rId5"/>
              </a:rPr>
              <a:t>reduce patient anxiety or concerns </a:t>
            </a:r>
            <a:r>
              <a:rPr lang="en-GB" dirty="0">
                <a:latin typeface="Helvetica Neue" panose="02000503000000020004" pitchFamily="2" charset="0"/>
                <a:ea typeface="Helvetica Neue" panose="02000503000000020004" pitchFamily="2" charset="0"/>
                <a:cs typeface="Helvetica Neue" panose="02000503000000020004" pitchFamily="2" charset="0"/>
              </a:rPr>
              <a:t>when they:</a:t>
            </a:r>
          </a:p>
          <a:p>
            <a:pPr marL="1200150" lvl="2" indent="-285750">
              <a:spcAft>
                <a:spcPts val="600"/>
              </a:spcAft>
              <a:buFont typeface="Courier New" panose="02070309020205020404" pitchFamily="49" charset="0"/>
              <a:buChar char="o"/>
            </a:pPr>
            <a:r>
              <a:rPr lang="en-GB" dirty="0">
                <a:latin typeface="Helvetica Neue" panose="02000503000000020004" pitchFamily="2" charset="0"/>
                <a:ea typeface="Helvetica Neue" panose="02000503000000020004" pitchFamily="2" charset="0"/>
                <a:cs typeface="Helvetica Neue" panose="02000503000000020004" pitchFamily="2" charset="0"/>
              </a:rPr>
              <a:t>are seeking technical information;</a:t>
            </a:r>
          </a:p>
          <a:p>
            <a:pPr marL="1200150" lvl="2" indent="-285750">
              <a:spcAft>
                <a:spcPts val="600"/>
              </a:spcAft>
              <a:buFont typeface="Courier New" panose="02070309020205020404" pitchFamily="49" charset="0"/>
              <a:buChar char="o"/>
            </a:pPr>
            <a:r>
              <a:rPr lang="en-GB" dirty="0">
                <a:latin typeface="Helvetica Neue" panose="02000503000000020004" pitchFamily="2" charset="0"/>
                <a:ea typeface="Helvetica Neue" panose="02000503000000020004" pitchFamily="2" charset="0"/>
                <a:cs typeface="Helvetica Neue" panose="02000503000000020004" pitchFamily="2" charset="0"/>
              </a:rPr>
              <a:t>deciding the mode of treatment; and</a:t>
            </a:r>
          </a:p>
          <a:p>
            <a:pPr marL="1200150" lvl="2" indent="-285750">
              <a:spcAft>
                <a:spcPts val="600"/>
              </a:spcAft>
              <a:buFont typeface="Courier New" panose="02070309020205020404" pitchFamily="49" charset="0"/>
              <a:buChar char="o"/>
            </a:pPr>
            <a:r>
              <a:rPr lang="en-GB" dirty="0">
                <a:latin typeface="Helvetica Neue" panose="02000503000000020004" pitchFamily="2" charset="0"/>
                <a:ea typeface="Helvetica Neue" panose="02000503000000020004" pitchFamily="2" charset="0"/>
                <a:cs typeface="Helvetica Neue" panose="02000503000000020004" pitchFamily="2" charset="0"/>
              </a:rPr>
              <a:t>consulting their medical specialist(s). </a:t>
            </a:r>
          </a:p>
          <a:p>
            <a:endParaRPr lang="en-AU"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0617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11884" y="1478630"/>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0FEB6966-A482-964B-B1AD-53FDE94E5734}"/>
              </a:ext>
            </a:extLst>
          </p:cNvPr>
          <p:cNvSpPr txBox="1"/>
          <p:nvPr/>
        </p:nvSpPr>
        <p:spPr>
          <a:xfrm>
            <a:off x="866857" y="2465026"/>
            <a:ext cx="10495685" cy="3724096"/>
          </a:xfrm>
          <a:prstGeom prst="rect">
            <a:avLst/>
          </a:prstGeom>
          <a:solidFill>
            <a:srgbClr val="FFC000"/>
          </a:solidFill>
        </p:spPr>
        <p:txBody>
          <a:bodyPr wrap="squar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Why do it?</a:t>
            </a:r>
            <a:endParaRPr lang="en-AU" sz="3200" dirty="0">
              <a:latin typeface="Helvetica Neue" panose="02000503000000020004" pitchFamily="2" charset="0"/>
              <a:ea typeface="Helvetica Neue" panose="02000503000000020004" pitchFamily="2" charset="0"/>
              <a:cs typeface="Helvetica Neue" panose="02000503000000020004" pitchFamily="2" charset="0"/>
            </a:endParaRPr>
          </a:p>
          <a:p>
            <a:r>
              <a:rPr lang="en-GB" dirty="0"/>
              <a:t> </a:t>
            </a:r>
            <a:endParaRPr lang="en-AU" dirty="0"/>
          </a:p>
          <a:p>
            <a:r>
              <a:rPr lang="en-AU" sz="2000" dirty="0">
                <a:latin typeface="Helvetica Neue" panose="02000503000000020004" pitchFamily="2" charset="0"/>
                <a:ea typeface="Helvetica Neue" panose="02000503000000020004" pitchFamily="2" charset="0"/>
                <a:cs typeface="Helvetica Neue" panose="02000503000000020004" pitchFamily="2" charset="0"/>
              </a:rPr>
              <a:t>We must gain consumer/community confidence by providing:</a:t>
            </a:r>
          </a:p>
          <a:p>
            <a:pPr lvl="1"/>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Arial" panose="020B0604020202020204" pitchFamily="34" charset="0"/>
              <a:buChar char="•"/>
            </a:pPr>
            <a:r>
              <a:rPr lang="en-AU" dirty="0">
                <a:latin typeface="Helvetica Neue" panose="02000503000000020004" pitchFamily="2" charset="0"/>
                <a:ea typeface="Helvetica Neue" panose="02000503000000020004" pitchFamily="2" charset="0"/>
                <a:cs typeface="Helvetica Neue" panose="02000503000000020004" pitchFamily="2" charset="0"/>
              </a:rPr>
              <a:t>patients, community and health professionals, easy access to relevant, free-of-conflict information;</a:t>
            </a:r>
          </a:p>
          <a:p>
            <a:pPr lvl="1"/>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high quality, ethical website and lecture content which meet:</a:t>
            </a:r>
          </a:p>
          <a:p>
            <a:pPr marL="1257300" lvl="2" indent="-34290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international standards; and</a:t>
            </a:r>
          </a:p>
          <a:p>
            <a:pPr marL="1257300" lvl="2" indent="-34290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are regarded as reliable healthcare information for public use;</a:t>
            </a:r>
          </a:p>
          <a:p>
            <a:pPr marL="1257300" lvl="2" indent="-342900">
              <a:buFont typeface="Arial" panose="020B0604020202020204" pitchFamily="34" charset="0"/>
              <a:buChar char="•"/>
            </a:pP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NOT Fake News!</a:t>
            </a:r>
            <a:endParaRPr lang="en-AU" dirty="0">
              <a:latin typeface="Helvetica Neue" panose="02000503000000020004" pitchFamily="2" charset="0"/>
              <a:ea typeface="Helvetica Neue" panose="02000503000000020004" pitchFamily="2" charset="0"/>
              <a:cs typeface="Helvetica Neue" panose="02000503000000020004" pitchFamily="2" charset="0"/>
            </a:endParaRPr>
          </a:p>
          <a:p>
            <a:r>
              <a:rPr lang="en-GB" dirty="0"/>
              <a:t> </a:t>
            </a:r>
            <a:endParaRPr lang="en-AU" dirty="0"/>
          </a:p>
        </p:txBody>
      </p:sp>
    </p:spTree>
    <p:extLst>
      <p:ext uri="{BB962C8B-B14F-4D97-AF65-F5344CB8AC3E}">
        <p14:creationId xmlns:p14="http://schemas.microsoft.com/office/powerpoint/2010/main" val="424176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7382" y="1468450"/>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29A83406-EECC-4043-8C54-46D8A49BAEF1}"/>
              </a:ext>
            </a:extLst>
          </p:cNvPr>
          <p:cNvSpPr txBox="1"/>
          <p:nvPr/>
        </p:nvSpPr>
        <p:spPr>
          <a:xfrm>
            <a:off x="1031747" y="2527481"/>
            <a:ext cx="10150911" cy="3616375"/>
          </a:xfrm>
          <a:prstGeom prst="rect">
            <a:avLst/>
          </a:prstGeom>
          <a:solidFill>
            <a:srgbClr val="FFC000"/>
          </a:solidFill>
        </p:spPr>
        <p:txBody>
          <a:bodyPr wrap="square" rtlCol="0">
            <a:spAutoFit/>
          </a:bodyPr>
          <a:lstStyle/>
          <a:p>
            <a:r>
              <a:rPr lang="en-AU" sz="3200" dirty="0">
                <a:latin typeface="Helvetica Neue" panose="02000503000000020004" pitchFamily="2" charset="0"/>
                <a:ea typeface="Helvetica Neue" panose="02000503000000020004" pitchFamily="2" charset="0"/>
                <a:cs typeface="Helvetica Neue" panose="02000503000000020004" pitchFamily="2" charset="0"/>
              </a:rPr>
              <a:t>How to do it</a:t>
            </a:r>
          </a:p>
          <a:p>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r>
              <a:rPr lang="en-GB" sz="2000" dirty="0">
                <a:latin typeface="Helvetica Neue" panose="02000503000000020004" pitchFamily="2" charset="0"/>
                <a:ea typeface="Helvetica Neue" panose="02000503000000020004" pitchFamily="2" charset="0"/>
                <a:cs typeface="Helvetica Neue" panose="02000503000000020004" pitchFamily="2" charset="0"/>
              </a:rPr>
              <a:t>The website should offer information</a:t>
            </a:r>
            <a:r>
              <a:rPr lang="en-GB" dirty="0">
                <a:latin typeface="Helvetica Neue" panose="02000503000000020004" pitchFamily="2" charset="0"/>
                <a:ea typeface="Helvetica Neue" panose="02000503000000020004" pitchFamily="2" charset="0"/>
                <a:cs typeface="Helvetica Neue" panose="02000503000000020004" pitchFamily="2" charset="0"/>
              </a:rPr>
              <a:t>: </a:t>
            </a:r>
          </a:p>
          <a:p>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mj-lt"/>
              <a:buAutoNum type="arabicPeriod"/>
            </a:pPr>
            <a:r>
              <a:rPr lang="en-GB" dirty="0">
                <a:latin typeface="Helvetica Neue" panose="02000503000000020004" pitchFamily="2" charset="0"/>
                <a:ea typeface="Helvetica Neue" panose="02000503000000020004" pitchFamily="2" charset="0"/>
                <a:cs typeface="Helvetica Neue" panose="02000503000000020004" pitchFamily="2" charset="0"/>
              </a:rPr>
              <a:t>that addresses </a:t>
            </a:r>
            <a:r>
              <a:rPr lang="en-GB"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hlinkClick r:id="rId5"/>
              </a:rPr>
              <a:t>patient concerns </a:t>
            </a:r>
            <a:r>
              <a:rPr lang="en-GB" dirty="0">
                <a:latin typeface="Helvetica Neue" panose="02000503000000020004" pitchFamily="2" charset="0"/>
                <a:ea typeface="Helvetica Neue" panose="02000503000000020004" pitchFamily="2" charset="0"/>
                <a:cs typeface="Helvetica Neue" panose="02000503000000020004" pitchFamily="2" charset="0"/>
              </a:rPr>
              <a:t>about medical technology equipment, its operation, safety, method of treatment or diagnostic accuracy;</a:t>
            </a: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mj-lt"/>
              <a:buAutoNum type="arabicPeriod"/>
            </a:pPr>
            <a:r>
              <a:rPr lang="en-GB" dirty="0">
                <a:latin typeface="Helvetica Neue" panose="02000503000000020004" pitchFamily="2" charset="0"/>
                <a:ea typeface="Helvetica Neue" panose="02000503000000020004" pitchFamily="2" charset="0"/>
                <a:cs typeface="Helvetica Neue" panose="02000503000000020004" pitchFamily="2" charset="0"/>
              </a:rPr>
              <a:t>for </a:t>
            </a:r>
            <a:r>
              <a:rPr lang="en-GB" dirty="0">
                <a:latin typeface="Helvetica Neue" panose="02000503000000020004" pitchFamily="2" charset="0"/>
                <a:ea typeface="Helvetica Neue" panose="02000503000000020004" pitchFamily="2" charset="0"/>
                <a:cs typeface="Helvetica Neue" panose="02000503000000020004" pitchFamily="2" charset="0"/>
                <a:hlinkClick r:id="rId6"/>
              </a:rPr>
              <a:t>students</a:t>
            </a:r>
            <a:r>
              <a:rPr lang="en-GB" dirty="0">
                <a:latin typeface="Helvetica Neue" panose="02000503000000020004" pitchFamily="2" charset="0"/>
                <a:ea typeface="Helvetica Neue" panose="02000503000000020004" pitchFamily="2" charset="0"/>
                <a:cs typeface="Helvetica Neue" panose="02000503000000020004" pitchFamily="2" charset="0"/>
              </a:rPr>
              <a:t> and those seeking medical technology information or a </a:t>
            </a:r>
            <a:r>
              <a:rPr lang="en-GB" dirty="0">
                <a:latin typeface="Helvetica Neue" panose="02000503000000020004" pitchFamily="2" charset="0"/>
                <a:ea typeface="Helvetica Neue" panose="02000503000000020004" pitchFamily="2" charset="0"/>
                <a:cs typeface="Helvetica Neue" panose="02000503000000020004" pitchFamily="2" charset="0"/>
                <a:hlinkClick r:id="rId7"/>
              </a:rPr>
              <a:t>career</a:t>
            </a:r>
            <a:r>
              <a:rPr lang="en-GB" dirty="0">
                <a:latin typeface="Helvetica Neue" panose="02000503000000020004" pitchFamily="2" charset="0"/>
                <a:ea typeface="Helvetica Neue" panose="02000503000000020004" pitchFamily="2" charset="0"/>
                <a:cs typeface="Helvetica Neue" panose="02000503000000020004" pitchFamily="2" charset="0"/>
              </a:rPr>
              <a:t>; and</a:t>
            </a:r>
          </a:p>
          <a:p>
            <a:pPr marL="800100" lvl="1" indent="-342900">
              <a:spcAft>
                <a:spcPts val="600"/>
              </a:spcAft>
              <a:buFont typeface="+mj-lt"/>
              <a:buAutoNum type="arabicPeriod"/>
            </a:pPr>
            <a:r>
              <a:rPr lang="en-GB" dirty="0">
                <a:latin typeface="Helvetica Neue" panose="02000503000000020004" pitchFamily="2" charset="0"/>
                <a:ea typeface="Helvetica Neue" panose="02000503000000020004" pitchFamily="2" charset="0"/>
                <a:cs typeface="Helvetica Neue" panose="02000503000000020004" pitchFamily="2" charset="0"/>
              </a:rPr>
              <a:t>a flexible platform for everyone’s use (easily change as needed). </a:t>
            </a:r>
          </a:p>
          <a:p>
            <a:endParaRPr lang="en-GB" sz="1100" dirty="0">
              <a:latin typeface="Helvetica Neue" panose="02000503000000020004" pitchFamily="2" charset="0"/>
              <a:ea typeface="Helvetica Neue" panose="02000503000000020004" pitchFamily="2" charset="0"/>
              <a:cs typeface="Helvetica Neue" panose="02000503000000020004" pitchFamily="2" charset="0"/>
            </a:endParaRPr>
          </a:p>
          <a:p>
            <a:r>
              <a:rPr lang="en-GB" dirty="0">
                <a:latin typeface="Helvetica Neue" panose="02000503000000020004" pitchFamily="2" charset="0"/>
                <a:ea typeface="Helvetica Neue" panose="02000503000000020004" pitchFamily="2" charset="0"/>
                <a:cs typeface="Helvetica Neue" panose="02000503000000020004" pitchFamily="2" charset="0"/>
              </a:rPr>
              <a:t>It’s a particularly valuable website. It provides knowledge in a form not readily available anywhere else.</a:t>
            </a:r>
          </a:p>
          <a:p>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8328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7382" y="1462068"/>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D0EEC699-436B-4246-A347-EC1999926EFD}"/>
              </a:ext>
            </a:extLst>
          </p:cNvPr>
          <p:cNvSpPr txBox="1"/>
          <p:nvPr/>
        </p:nvSpPr>
        <p:spPr>
          <a:xfrm>
            <a:off x="2189192" y="2653728"/>
            <a:ext cx="7839226" cy="4062651"/>
          </a:xfrm>
          <a:prstGeom prst="rect">
            <a:avLst/>
          </a:prstGeom>
          <a:solidFill>
            <a:srgbClr val="FFC000"/>
          </a:solidFill>
        </p:spPr>
        <p:txBody>
          <a:bodyPr wrap="square" rtlCol="0">
            <a:spAutoFit/>
          </a:bodyPr>
          <a:lstStyle/>
          <a:p>
            <a:r>
              <a:rPr lang="en-GB" sz="2800" dirty="0">
                <a:latin typeface="Helvetica Neue" panose="02000503000000020004" pitchFamily="2" charset="0"/>
                <a:ea typeface="Helvetica Neue" panose="02000503000000020004" pitchFamily="2" charset="0"/>
                <a:cs typeface="Helvetica Neue" panose="02000503000000020004" pitchFamily="2" charset="0"/>
              </a:rPr>
              <a:t>How to do it: BHT Website Articles</a:t>
            </a:r>
          </a:p>
          <a:p>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a:t>
            </a:r>
            <a:r>
              <a:rPr lang="en-GB" dirty="0">
                <a:latin typeface="Helvetica Neue" panose="02000503000000020004" pitchFamily="2" charset="0"/>
                <a:ea typeface="Helvetica Neue" panose="02000503000000020004" pitchFamily="2" charset="0"/>
                <a:cs typeface="Helvetica Neue" panose="02000503000000020004" pitchFamily="2" charset="0"/>
                <a:hlinkClick r:id="rId5"/>
              </a:rPr>
              <a:t>Whitepaper</a:t>
            </a:r>
            <a:r>
              <a:rPr lang="en-GB" dirty="0">
                <a:latin typeface="Helvetica Neue" panose="02000503000000020004" pitchFamily="2" charset="0"/>
                <a:ea typeface="Helvetica Neue" panose="02000503000000020004" pitchFamily="2" charset="0"/>
                <a:cs typeface="Helvetica Neue" panose="02000503000000020004" pitchFamily="2" charset="0"/>
              </a:rPr>
              <a:t>’ information;</a:t>
            </a:r>
          </a:p>
          <a:p>
            <a:pPr marL="285750" indent="-285750">
              <a:buFont typeface="Arial" panose="020B0604020202020204" pitchFamily="34" charset="0"/>
              <a:buChar char="•"/>
            </a:pP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 Articles cover</a:t>
            </a:r>
            <a:r>
              <a:rPr lang="en-AU" dirty="0">
                <a:latin typeface="Helvetica Neue" panose="02000503000000020004" pitchFamily="2" charset="0"/>
                <a:ea typeface="Helvetica Neue" panose="02000503000000020004" pitchFamily="2" charset="0"/>
                <a:cs typeface="Helvetica Neue" panose="02000503000000020004" pitchFamily="2" charset="0"/>
              </a:rPr>
              <a:t> diagnostic, therapy or surgical healthcare technology;</a:t>
            </a:r>
          </a:p>
          <a:p>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Aft>
                <a:spcPts val="600"/>
              </a:spcAft>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The articles are of level 1 - 3 in complexity to cater for the broad variety of viewers – examples:</a:t>
            </a:r>
          </a:p>
          <a:p>
            <a:pPr marL="742950" lvl="1" indent="-285750">
              <a:spcAft>
                <a:spcPts val="600"/>
              </a:spcAft>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Level 1	</a:t>
            </a:r>
            <a:r>
              <a:rPr lang="en-GB" dirty="0">
                <a:latin typeface="Helvetica Neue" panose="02000503000000020004" pitchFamily="2" charset="0"/>
                <a:ea typeface="Helvetica Neue" panose="02000503000000020004" pitchFamily="2" charset="0"/>
                <a:cs typeface="Helvetica Neue" panose="02000503000000020004" pitchFamily="2" charset="0"/>
                <a:hlinkClick r:id="rId6"/>
              </a:rPr>
              <a:t>What is stereotactic radiation therapy?</a:t>
            </a: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spcAft>
                <a:spcPts val="600"/>
              </a:spcAft>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Level 3	</a:t>
            </a:r>
            <a:r>
              <a:rPr lang="en-AU" dirty="0">
                <a:hlinkClick r:id="rId7"/>
              </a:rPr>
              <a:t>EPID position error tests of small multi-leaf X-ray fields</a:t>
            </a: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All articles are written in an easy-to-read-and-understand style.</a:t>
            </a:r>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AU"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39448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7382" y="1478630"/>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D0EEC699-436B-4246-A347-EC1999926EFD}"/>
              </a:ext>
            </a:extLst>
          </p:cNvPr>
          <p:cNvSpPr txBox="1"/>
          <p:nvPr/>
        </p:nvSpPr>
        <p:spPr>
          <a:xfrm>
            <a:off x="1139697" y="2698691"/>
            <a:ext cx="9979858" cy="2708434"/>
          </a:xfrm>
          <a:prstGeom prst="rect">
            <a:avLst/>
          </a:prstGeom>
          <a:solidFill>
            <a:srgbClr val="FFC000"/>
          </a:solidFill>
        </p:spPr>
        <p:txBody>
          <a:bodyPr wrap="square" rtlCol="0">
            <a:spAutoFit/>
          </a:bodyPr>
          <a:lstStyle/>
          <a:p>
            <a:r>
              <a:rPr lang="en-GB" sz="2800" dirty="0">
                <a:latin typeface="Helvetica Neue" panose="02000503000000020004" pitchFamily="2" charset="0"/>
                <a:ea typeface="Helvetica Neue" panose="02000503000000020004" pitchFamily="2" charset="0"/>
                <a:cs typeface="Helvetica Neue" panose="02000503000000020004" pitchFamily="2" charset="0"/>
              </a:rPr>
              <a:t>How to do it : Level 1. consumer information</a:t>
            </a:r>
          </a:p>
          <a:p>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lvl="0"/>
            <a:r>
              <a:rPr lang="en-AU" dirty="0">
                <a:latin typeface="Helvetica Neue" panose="02000503000000020004" pitchFamily="2" charset="0"/>
                <a:ea typeface="Helvetica Neue" panose="02000503000000020004" pitchFamily="2" charset="0"/>
                <a:cs typeface="Helvetica Neue" panose="02000503000000020004" pitchFamily="2" charset="0"/>
              </a:rPr>
              <a:t>The website articles are suitable for:</a:t>
            </a:r>
          </a:p>
          <a:p>
            <a:pPr lvl="0"/>
            <a:endParaRPr lang="en-AU" dirty="0">
              <a:latin typeface="Helvetica Neue" panose="02000503000000020004" pitchFamily="2" charset="0"/>
              <a:ea typeface="Helvetica Neue" panose="02000503000000020004" pitchFamily="2" charset="0"/>
              <a:cs typeface="Helvetica Neue" panose="02000503000000020004" pitchFamily="2" charset="0"/>
            </a:endParaRPr>
          </a:p>
          <a:p>
            <a:pPr lvl="0"/>
            <a:r>
              <a:rPr lang="en-AU" dirty="0">
                <a:latin typeface="Helvetica Neue" panose="02000503000000020004" pitchFamily="2" charset="0"/>
                <a:ea typeface="Helvetica Neue" panose="02000503000000020004" pitchFamily="2" charset="0"/>
                <a:cs typeface="Helvetica Neue" panose="02000503000000020004" pitchFamily="2" charset="0"/>
              </a:rPr>
              <a:t>	1. patients and their families	 		2. high school students</a:t>
            </a:r>
          </a:p>
          <a:p>
            <a:pPr lvl="0"/>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lvl="0"/>
            <a:r>
              <a:rPr lang="en-AU" dirty="0">
                <a:latin typeface="Helvetica Neue" panose="02000503000000020004" pitchFamily="2" charset="0"/>
                <a:ea typeface="Helvetica Neue" panose="02000503000000020004" pitchFamily="2" charset="0"/>
                <a:cs typeface="Helvetica Neue" panose="02000503000000020004" pitchFamily="2" charset="0"/>
              </a:rPr>
              <a:t>	3. undergraduates and postgraduates		4. other health professionals</a:t>
            </a:r>
          </a:p>
          <a:p>
            <a:pPr lvl="0"/>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lvl="0"/>
            <a:r>
              <a:rPr lang="en-AU" dirty="0">
                <a:latin typeface="Helvetica Neue" panose="02000503000000020004" pitchFamily="2" charset="0"/>
                <a:ea typeface="Helvetica Neue" panose="02000503000000020004" pitchFamily="2" charset="0"/>
                <a:cs typeface="Helvetica Neue" panose="02000503000000020004" pitchFamily="2" charset="0"/>
              </a:rPr>
              <a:t>and any member of the public seeking up-to-date information of modern medical technology.</a:t>
            </a:r>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AU"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5765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1000" r="-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7382" y="1460247"/>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AEA14F5E-0F9C-AE45-B75D-90722F4FAF7F}"/>
              </a:ext>
            </a:extLst>
          </p:cNvPr>
          <p:cNvSpPr txBox="1"/>
          <p:nvPr/>
        </p:nvSpPr>
        <p:spPr>
          <a:xfrm>
            <a:off x="1513462" y="2460665"/>
            <a:ext cx="3598867" cy="3816429"/>
          </a:xfrm>
          <a:prstGeom prst="rect">
            <a:avLst/>
          </a:prstGeom>
          <a:solidFill>
            <a:srgbClr val="FFC000"/>
          </a:solidFill>
        </p:spPr>
        <p:txBody>
          <a:bodyPr wrap="square" rtlCol="0">
            <a:spAutoFit/>
          </a:bodyPr>
          <a:lstStyle/>
          <a:p>
            <a:r>
              <a:rPr lang="en-AU" sz="3200" dirty="0">
                <a:latin typeface="Helvetica Neue" panose="02000503000000020004" pitchFamily="2" charset="0"/>
                <a:ea typeface="Helvetica Neue" panose="02000503000000020004" pitchFamily="2" charset="0"/>
                <a:cs typeface="Helvetica Neue" panose="02000503000000020004" pitchFamily="2" charset="0"/>
              </a:rPr>
              <a:t>What to do?</a:t>
            </a:r>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GB" sz="2400" dirty="0">
                <a:latin typeface="Helvetica Neue" panose="02000503000000020004" pitchFamily="2" charset="0"/>
                <a:ea typeface="Helvetica Neue" panose="02000503000000020004" pitchFamily="2" charset="0"/>
                <a:cs typeface="Helvetica Neue" panose="02000503000000020004" pitchFamily="2" charset="0"/>
              </a:rPr>
              <a:t>Obtain </a:t>
            </a:r>
            <a:r>
              <a:rPr lang="en-GB"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International Certification </a:t>
            </a:r>
            <a:r>
              <a:rPr lang="en-GB" sz="2400" dirty="0">
                <a:latin typeface="Helvetica Neue" panose="02000503000000020004" pitchFamily="2" charset="0"/>
                <a:ea typeface="Helvetica Neue" panose="02000503000000020004" pitchFamily="2" charset="0"/>
                <a:cs typeface="Helvetica Neue" panose="02000503000000020004" pitchFamily="2" charset="0"/>
              </a:rPr>
              <a:t>for the </a:t>
            </a:r>
            <a:r>
              <a:rPr lang="en-GB" sz="2400" i="1" dirty="0">
                <a:latin typeface="Helvetica Neue" panose="02000503000000020004" pitchFamily="2" charset="0"/>
                <a:ea typeface="Helvetica Neue" panose="02000503000000020004" pitchFamily="2" charset="0"/>
                <a:cs typeface="Helvetica Neue" panose="02000503000000020004" pitchFamily="2" charset="0"/>
              </a:rPr>
              <a:t>Better Healthcare Technology</a:t>
            </a:r>
            <a:r>
              <a:rPr lang="en-GB" sz="2400" dirty="0">
                <a:latin typeface="Helvetica Neue" panose="02000503000000020004" pitchFamily="2" charset="0"/>
                <a:ea typeface="Helvetica Neue" panose="02000503000000020004" pitchFamily="2" charset="0"/>
                <a:cs typeface="Helvetica Neue" panose="02000503000000020004" pitchFamily="2" charset="0"/>
              </a:rPr>
              <a:t> website. (see, for example, </a:t>
            </a:r>
            <a:r>
              <a:rPr lang="en-GB" sz="2400" dirty="0">
                <a:latin typeface="Helvetica Neue" panose="02000503000000020004" pitchFamily="2" charset="0"/>
                <a:ea typeface="Helvetica Neue" panose="02000503000000020004" pitchFamily="2" charset="0"/>
                <a:cs typeface="Helvetica Neue" panose="02000503000000020004" pitchFamily="2" charset="0"/>
                <a:hlinkClick r:id="rId5"/>
              </a:rPr>
              <a:t>Health </a:t>
            </a:r>
            <a:r>
              <a:rPr lang="en-GB" sz="2400" i="1" dirty="0">
                <a:latin typeface="Helvetica Neue" panose="02000503000000020004" pitchFamily="2" charset="0"/>
                <a:ea typeface="Helvetica Neue" panose="02000503000000020004" pitchFamily="2" charset="0"/>
                <a:cs typeface="Helvetica Neue" panose="02000503000000020004" pitchFamily="2" charset="0"/>
                <a:hlinkClick r:id="rId5"/>
              </a:rPr>
              <a:t>On the Net</a:t>
            </a:r>
            <a:r>
              <a:rPr lang="en-GB" sz="2400" dirty="0">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buFont typeface="Arial" panose="020B0604020202020204" pitchFamily="34" charset="0"/>
              <a:buChar char="•"/>
            </a:pPr>
            <a:endParaRPr lang="en-GB" sz="1200" dirty="0">
              <a:latin typeface="Helvetica Neue" panose="02000503000000020004" pitchFamily="2" charset="0"/>
              <a:ea typeface="Helvetica Neue" panose="02000503000000020004" pitchFamily="2" charset="0"/>
              <a:cs typeface="Helvetica Neue" panose="02000503000000020004" pitchFamily="2" charset="0"/>
            </a:endParaRPr>
          </a:p>
          <a:p>
            <a:endParaRPr lang="en-AU"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1" name="Picture 10" descr="Timeline&#10;&#10;Description automatically generated">
            <a:extLst>
              <a:ext uri="{FF2B5EF4-FFF2-40B4-BE49-F238E27FC236}">
                <a16:creationId xmlns:a16="http://schemas.microsoft.com/office/drawing/2014/main" id="{AFE32183-4A65-7B46-90CB-B07E448647EE}"/>
              </a:ext>
            </a:extLst>
          </p:cNvPr>
          <p:cNvPicPr>
            <a:picLocks noChangeAspect="1"/>
          </p:cNvPicPr>
          <p:nvPr/>
        </p:nvPicPr>
        <p:blipFill>
          <a:blip r:embed="rId6"/>
          <a:stretch>
            <a:fillRect/>
          </a:stretch>
        </p:blipFill>
        <p:spPr>
          <a:xfrm>
            <a:off x="7320556" y="2147452"/>
            <a:ext cx="3928321" cy="4502727"/>
          </a:xfrm>
          <a:prstGeom prst="rect">
            <a:avLst/>
          </a:prstGeom>
        </p:spPr>
      </p:pic>
    </p:spTree>
    <p:extLst>
      <p:ext uri="{BB962C8B-B14F-4D97-AF65-F5344CB8AC3E}">
        <p14:creationId xmlns:p14="http://schemas.microsoft.com/office/powerpoint/2010/main" val="51015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42880" y="1484860"/>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B56851C5-B321-FB44-8729-B7CC718AAF2F}"/>
              </a:ext>
            </a:extLst>
          </p:cNvPr>
          <p:cNvSpPr txBox="1"/>
          <p:nvPr/>
        </p:nvSpPr>
        <p:spPr>
          <a:xfrm>
            <a:off x="1008840" y="2305195"/>
            <a:ext cx="10165080" cy="4293483"/>
          </a:xfrm>
          <a:prstGeom prst="rect">
            <a:avLst/>
          </a:prstGeom>
          <a:solidFill>
            <a:srgbClr val="FFC000"/>
          </a:solidFill>
        </p:spPr>
        <p:txBody>
          <a:bodyPr wrap="square" rtlCol="0">
            <a:spAutoFit/>
          </a:bodyPr>
          <a:lstStyle/>
          <a:p>
            <a:r>
              <a:rPr lang="en-GB" sz="2800" dirty="0">
                <a:latin typeface="Helvetica Neue" panose="02000503000000020004" pitchFamily="2" charset="0"/>
                <a:ea typeface="Helvetica Neue" panose="02000503000000020004" pitchFamily="2" charset="0"/>
                <a:cs typeface="Helvetica Neue" panose="02000503000000020004" pitchFamily="2" charset="0"/>
              </a:rPr>
              <a:t>The end goal:</a:t>
            </a:r>
            <a:endParaRPr lang="en-AU" sz="2800" dirty="0">
              <a:latin typeface="Helvetica Neue" panose="02000503000000020004" pitchFamily="2" charset="0"/>
              <a:ea typeface="Helvetica Neue" panose="02000503000000020004" pitchFamily="2" charset="0"/>
              <a:cs typeface="Helvetica Neue" panose="02000503000000020004" pitchFamily="2" charset="0"/>
            </a:endParaRPr>
          </a:p>
          <a:p>
            <a:r>
              <a:rPr lang="en-GB" sz="1600" dirty="0">
                <a:latin typeface="Helvetica Neue" panose="02000503000000020004" pitchFamily="2" charset="0"/>
                <a:ea typeface="Helvetica Neue" panose="02000503000000020004" pitchFamily="2" charset="0"/>
                <a:cs typeface="Helvetica Neue" panose="02000503000000020004" pitchFamily="2" charset="0"/>
              </a:rPr>
              <a:t> </a:t>
            </a:r>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a:p>
            <a:br>
              <a:rPr lang="en-GB" dirty="0">
                <a:latin typeface="Helvetica Neue" panose="02000503000000020004" pitchFamily="2" charset="0"/>
                <a:ea typeface="Helvetica Neue" panose="02000503000000020004" pitchFamily="2" charset="0"/>
                <a:cs typeface="Helvetica Neue" panose="02000503000000020004" pitchFamily="2" charset="0"/>
              </a:rPr>
            </a:br>
            <a:r>
              <a:rPr lang="en-GB" dirty="0">
                <a:latin typeface="Helvetica Neue" panose="02000503000000020004" pitchFamily="2" charset="0"/>
                <a:ea typeface="Helvetica Neue" panose="02000503000000020004" pitchFamily="2" charset="0"/>
                <a:cs typeface="Helvetica Neue" panose="02000503000000020004" pitchFamily="2" charset="0"/>
              </a:rPr>
              <a:t>The Foundation’s website provides:</a:t>
            </a:r>
          </a:p>
          <a:p>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mj-lt"/>
              <a:buAutoNum type="arabicPeriod"/>
            </a:pPr>
            <a:r>
              <a:rPr lang="en-GB" dirty="0">
                <a:latin typeface="Helvetica Neue" panose="02000503000000020004" pitchFamily="2" charset="0"/>
                <a:ea typeface="Helvetica Neue" panose="02000503000000020004" pitchFamily="2" charset="0"/>
                <a:cs typeface="Helvetica Neue" panose="02000503000000020004" pitchFamily="2" charset="0"/>
              </a:rPr>
              <a:t>Global access to our healthcare technology information; and</a:t>
            </a:r>
          </a:p>
          <a:p>
            <a:pPr marL="685800" lvl="1" indent="-228600">
              <a:spcAft>
                <a:spcPts val="600"/>
              </a:spcAft>
              <a:buFont typeface="+mj-lt"/>
              <a:buAutoNum type="arabicPeriod"/>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mj-lt"/>
              <a:buAutoNum type="arabicPeriod"/>
            </a:pPr>
            <a:r>
              <a:rPr lang="en-GB" dirty="0">
                <a:latin typeface="Helvetica Neue" panose="02000503000000020004" pitchFamily="2" charset="0"/>
                <a:ea typeface="Helvetica Neue" panose="02000503000000020004" pitchFamily="2" charset="0"/>
                <a:cs typeface="Helvetica Neue" panose="02000503000000020004" pitchFamily="2" charset="0"/>
              </a:rPr>
              <a:t>Aims to give patients better information </a:t>
            </a:r>
            <a:r>
              <a:rPr lang="en-GB" u="sng" dirty="0">
                <a:latin typeface="Helvetica Neue" panose="02000503000000020004" pitchFamily="2" charset="0"/>
                <a:ea typeface="Helvetica Neue" panose="02000503000000020004" pitchFamily="2" charset="0"/>
                <a:cs typeface="Helvetica Neue" panose="02000503000000020004" pitchFamily="2" charset="0"/>
              </a:rPr>
              <a:t>access</a:t>
            </a:r>
            <a:r>
              <a:rPr lang="en-GB" dirty="0">
                <a:latin typeface="Helvetica Neue" panose="02000503000000020004" pitchFamily="2" charset="0"/>
                <a:ea typeface="Helvetica Neue" panose="02000503000000020004" pitchFamily="2" charset="0"/>
                <a:cs typeface="Helvetica Neue" panose="02000503000000020004" pitchFamily="2" charset="0"/>
              </a:rPr>
              <a:t> to learn about high </a:t>
            </a:r>
            <a:r>
              <a:rPr lang="en-GB" u="sng" dirty="0">
                <a:latin typeface="Helvetica Neue" panose="02000503000000020004" pitchFamily="2" charset="0"/>
                <a:ea typeface="Helvetica Neue" panose="02000503000000020004" pitchFamily="2" charset="0"/>
                <a:cs typeface="Helvetica Neue" panose="02000503000000020004" pitchFamily="2" charset="0"/>
              </a:rPr>
              <a:t>quality</a:t>
            </a:r>
            <a:r>
              <a:rPr lang="en-GB" dirty="0">
                <a:latin typeface="Helvetica Neue" panose="02000503000000020004" pitchFamily="2" charset="0"/>
                <a:ea typeface="Helvetica Neue" panose="02000503000000020004" pitchFamily="2" charset="0"/>
                <a:cs typeface="Helvetica Neue" panose="02000503000000020004" pitchFamily="2" charset="0"/>
              </a:rPr>
              <a:t> healthcare technology.</a:t>
            </a:r>
          </a:p>
          <a:p>
            <a:pPr marL="800100" lvl="1" indent="-342900">
              <a:spcAft>
                <a:spcPts val="600"/>
              </a:spcAft>
              <a:buFont typeface="+mj-lt"/>
              <a:buAutoNum type="arabicPeriod"/>
            </a:pPr>
            <a:r>
              <a:rPr lang="en-GB" dirty="0">
                <a:latin typeface="Helvetica Neue" panose="02000503000000020004" pitchFamily="2" charset="0"/>
                <a:ea typeface="Helvetica Neue" panose="02000503000000020004" pitchFamily="2" charset="0"/>
                <a:cs typeface="Helvetica Neue" panose="02000503000000020004" pitchFamily="2" charset="0"/>
              </a:rPr>
              <a:t>Access to better healthcare technology for everyone. </a:t>
            </a:r>
            <a:endParaRPr lang="en-AU" dirty="0">
              <a:latin typeface="Helvetica Neue" panose="02000503000000020004" pitchFamily="2" charset="0"/>
              <a:ea typeface="Helvetica Neue" panose="02000503000000020004" pitchFamily="2" charset="0"/>
              <a:cs typeface="Helvetica Neue" panose="02000503000000020004" pitchFamily="2" charset="0"/>
            </a:endParaRPr>
          </a:p>
          <a:p>
            <a:endParaRPr lang="en-AU" dirty="0">
              <a:latin typeface="Helvetica Neue" panose="02000503000000020004" pitchFamily="2" charset="0"/>
              <a:ea typeface="Helvetica Neue" panose="02000503000000020004" pitchFamily="2" charset="0"/>
              <a:cs typeface="Helvetica Neue" panose="02000503000000020004" pitchFamily="2" charset="0"/>
            </a:endParaRPr>
          </a:p>
          <a:p>
            <a:r>
              <a:rPr lang="en-AU"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Note: The Foundation’s information is restricted to scientific and technical aspects. Patients are referred to medical practices for any medical advice.</a:t>
            </a:r>
            <a:endParaRPr lang="en-AU" sz="2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Tree>
    <p:extLst>
      <p:ext uri="{BB962C8B-B14F-4D97-AF65-F5344CB8AC3E}">
        <p14:creationId xmlns:p14="http://schemas.microsoft.com/office/powerpoint/2010/main" val="140800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1000" r="-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42880" y="1452776"/>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B56851C5-B321-FB44-8729-B7CC718AAF2F}"/>
              </a:ext>
            </a:extLst>
          </p:cNvPr>
          <p:cNvSpPr txBox="1"/>
          <p:nvPr/>
        </p:nvSpPr>
        <p:spPr>
          <a:xfrm>
            <a:off x="1008840" y="2305195"/>
            <a:ext cx="10165080" cy="3693319"/>
          </a:xfrm>
          <a:prstGeom prst="rect">
            <a:avLst/>
          </a:prstGeom>
          <a:solidFill>
            <a:srgbClr val="FFC000"/>
          </a:solidFill>
        </p:spPr>
        <p:txBody>
          <a:bodyPr wrap="square" rtlCol="0">
            <a:spAutoFit/>
          </a:bodyPr>
          <a:lstStyle/>
          <a:p>
            <a:r>
              <a:rPr lang="en-GB" sz="2800" dirty="0">
                <a:latin typeface="Helvetica Neue" panose="02000503000000020004" pitchFamily="2" charset="0"/>
                <a:ea typeface="Helvetica Neue" panose="02000503000000020004" pitchFamily="2" charset="0"/>
                <a:cs typeface="Helvetica Neue" panose="02000503000000020004" pitchFamily="2" charset="0"/>
              </a:rPr>
              <a:t>Grant applications:</a:t>
            </a:r>
          </a:p>
          <a:p>
            <a:endParaRPr lang="en-GB" sz="2800" dirty="0">
              <a:latin typeface="Helvetica Neue" panose="02000503000000020004" pitchFamily="2" charset="0"/>
              <a:ea typeface="Helvetica Neue" panose="02000503000000020004" pitchFamily="2" charset="0"/>
              <a:cs typeface="Helvetica Neue" panose="02000503000000020004" pitchFamily="2" charset="0"/>
            </a:endParaRPr>
          </a:p>
          <a:p>
            <a:pPr lvl="0" algn="ctr">
              <a:spcAft>
                <a:spcPts val="600"/>
              </a:spcAft>
            </a:pPr>
            <a:r>
              <a:rPr lang="en-AU" sz="2000" b="1" i="1" dirty="0"/>
              <a:t>Patient access to medical technology information</a:t>
            </a:r>
          </a:p>
          <a:p>
            <a:pPr lvl="0" algn="ctr">
              <a:spcAft>
                <a:spcPts val="600"/>
              </a:spcAft>
            </a:pPr>
            <a:r>
              <a:rPr lang="en-AU" sz="2000" dirty="0"/>
              <a:t>($70k grant application submitted to </a:t>
            </a:r>
            <a:r>
              <a:rPr lang="en-AU" sz="2000" dirty="0">
                <a:solidFill>
                  <a:srgbClr val="FF0000"/>
                </a:solidFill>
              </a:rPr>
              <a:t>Perpetual Ltd</a:t>
            </a:r>
            <a:r>
              <a:rPr lang="en-AU" sz="2000" dirty="0"/>
              <a:t>)</a:t>
            </a:r>
            <a:endParaRPr lang="en-AU" dirty="0"/>
          </a:p>
          <a:p>
            <a:endParaRPr lang="en-AU" dirty="0"/>
          </a:p>
          <a:p>
            <a:pPr lvl="1">
              <a:spcAft>
                <a:spcPts val="600"/>
              </a:spcAft>
            </a:pPr>
            <a:r>
              <a:rPr lang="en-AU" dirty="0"/>
              <a:t>The aim of this project is to:</a:t>
            </a:r>
          </a:p>
          <a:p>
            <a:pPr lvl="1">
              <a:spcAft>
                <a:spcPts val="600"/>
              </a:spcAft>
            </a:pPr>
            <a:r>
              <a:rPr lang="en-GB" i="1" dirty="0"/>
              <a:t>find and build practical pathways for patients to access information about the medical technologies used in their treatments, particularly for cancer treatments.</a:t>
            </a:r>
          </a:p>
          <a:p>
            <a:pPr lvl="1">
              <a:spcAft>
                <a:spcPts val="600"/>
              </a:spcAft>
            </a:pPr>
            <a:r>
              <a:rPr lang="en-GB" i="1" dirty="0"/>
              <a:t>This information will complement the doctor’s medical advice.</a:t>
            </a:r>
            <a:r>
              <a:rPr lang="en-AU" sz="2800" dirty="0"/>
              <a:t> </a:t>
            </a:r>
            <a:br>
              <a:rPr lang="en-GB" dirty="0">
                <a:latin typeface="Helvetica Neue" panose="02000503000000020004" pitchFamily="2" charset="0"/>
                <a:ea typeface="Helvetica Neue" panose="02000503000000020004" pitchFamily="2" charset="0"/>
                <a:cs typeface="Helvetica Neue" panose="02000503000000020004" pitchFamily="2" charset="0"/>
              </a:rPr>
            </a:br>
            <a:endParaRPr lang="en-US" dirty="0"/>
          </a:p>
        </p:txBody>
      </p:sp>
    </p:spTree>
    <p:extLst>
      <p:ext uri="{BB962C8B-B14F-4D97-AF65-F5344CB8AC3E}">
        <p14:creationId xmlns:p14="http://schemas.microsoft.com/office/powerpoint/2010/main" val="261103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C7C1F6E0-6265-FE41-928A-29D7190F7ABF}"/>
              </a:ext>
            </a:extLst>
          </p:cNvPr>
          <p:cNvSpPr txBox="1"/>
          <p:nvPr/>
        </p:nvSpPr>
        <p:spPr>
          <a:xfrm>
            <a:off x="295834" y="2835948"/>
            <a:ext cx="11618259" cy="3077766"/>
          </a:xfrm>
          <a:prstGeom prst="rect">
            <a:avLst/>
          </a:prstGeom>
          <a:solidFill>
            <a:srgbClr val="FFC000"/>
          </a:solidFill>
        </p:spPr>
        <p:txBody>
          <a:bodyPr wrap="square" rtlCol="0">
            <a:spAutoFit/>
          </a:bodyPr>
          <a:lstStyle/>
          <a:p>
            <a:endParaRPr lang="en-AU" sz="2000" b="1" dirty="0"/>
          </a:p>
          <a:p>
            <a:pPr marL="342900" indent="-342900">
              <a:buFont typeface="Arial" panose="020B0604020202020204" pitchFamily="34" charset="0"/>
              <a:buChar char="•"/>
            </a:pPr>
            <a:r>
              <a:rPr lang="en-AU" dirty="0">
                <a:solidFill>
                  <a:srgbClr val="C00000"/>
                </a:solidFill>
              </a:rPr>
              <a:t>Registered charity </a:t>
            </a:r>
            <a:r>
              <a:rPr lang="en-AU" dirty="0"/>
              <a:t>of the Australasian College of Physical Scientists &amp; Engineers in Medicine</a:t>
            </a:r>
            <a:r>
              <a:rPr lang="en-AU" i="1" dirty="0"/>
              <a:t> </a:t>
            </a:r>
            <a:r>
              <a:rPr lang="en-AU" dirty="0"/>
              <a:t>(ACPSEM).</a:t>
            </a:r>
          </a:p>
          <a:p>
            <a:r>
              <a:rPr lang="en-AU" dirty="0"/>
              <a:t>and</a:t>
            </a:r>
          </a:p>
          <a:p>
            <a:pPr marL="342900" indent="-342900">
              <a:buFont typeface="Arial" panose="020B0604020202020204" pitchFamily="34" charset="0"/>
              <a:buChar char="•"/>
            </a:pPr>
            <a:r>
              <a:rPr lang="en-AU" dirty="0">
                <a:solidFill>
                  <a:srgbClr val="C00000"/>
                </a:solidFill>
              </a:rPr>
              <a:t>Trades as the</a:t>
            </a:r>
            <a:r>
              <a:rPr lang="en-AU" i="1" dirty="0">
                <a:solidFill>
                  <a:srgbClr val="C00000"/>
                </a:solidFill>
              </a:rPr>
              <a:t> Better Healthcare Technology Foundation</a:t>
            </a:r>
            <a:r>
              <a:rPr lang="en-AU" dirty="0">
                <a:solidFill>
                  <a:srgbClr val="C00000"/>
                </a:solidFill>
              </a:rPr>
              <a:t>,</a:t>
            </a:r>
          </a:p>
          <a:p>
            <a:r>
              <a:rPr lang="en-AU" dirty="0"/>
              <a:t> </a:t>
            </a:r>
          </a:p>
          <a:p>
            <a:pPr algn="ctr"/>
            <a:r>
              <a:rPr lang="en-GB" b="1" dirty="0"/>
              <a:t>Purpose:	Why begin the journey?</a:t>
            </a:r>
            <a:endParaRPr lang="en-US" dirty="0"/>
          </a:p>
          <a:p>
            <a:r>
              <a:rPr lang="en-US" dirty="0"/>
              <a:t>To:</a:t>
            </a:r>
            <a:endParaRPr lang="en-AU" dirty="0"/>
          </a:p>
          <a:p>
            <a:pPr marL="342900" lvl="0" indent="-342900">
              <a:buFont typeface="Arial" panose="020B0604020202020204" pitchFamily="34" charset="0"/>
              <a:buChar char="•"/>
            </a:pPr>
            <a:r>
              <a:rPr lang="en-US" dirty="0"/>
              <a:t>promote ACPSEM </a:t>
            </a:r>
            <a:r>
              <a:rPr lang="en-US" dirty="0">
                <a:solidFill>
                  <a:srgbClr val="C00000"/>
                </a:solidFill>
              </a:rPr>
              <a:t>research and development</a:t>
            </a:r>
            <a:r>
              <a:rPr lang="en-US" dirty="0"/>
              <a:t>;</a:t>
            </a:r>
          </a:p>
          <a:p>
            <a:pPr lvl="0"/>
            <a:r>
              <a:rPr lang="en-US" dirty="0"/>
              <a:t>and</a:t>
            </a:r>
            <a:endParaRPr lang="en-AU" dirty="0"/>
          </a:p>
          <a:p>
            <a:pPr marL="342900" lvl="0" indent="-342900">
              <a:buFont typeface="Arial" panose="020B0604020202020204" pitchFamily="34" charset="0"/>
              <a:buChar char="•"/>
            </a:pPr>
            <a:r>
              <a:rPr lang="en-US" dirty="0"/>
              <a:t>promote </a:t>
            </a:r>
            <a:r>
              <a:rPr lang="en-US" dirty="0">
                <a:solidFill>
                  <a:srgbClr val="C00000"/>
                </a:solidFill>
              </a:rPr>
              <a:t>safe, and appropriate use of medical technology </a:t>
            </a:r>
            <a:r>
              <a:rPr lang="en-US" dirty="0"/>
              <a:t>for the benefit of ANZ and Asia Pacific patients.</a:t>
            </a:r>
          </a:p>
          <a:p>
            <a:pPr lvl="0"/>
            <a:endParaRPr lang="en-AU" sz="1200" dirty="0"/>
          </a:p>
        </p:txBody>
      </p:sp>
      <p:sp>
        <p:nvSpPr>
          <p:cNvPr id="11" name="TextBox 10">
            <a:extLst>
              <a:ext uri="{FF2B5EF4-FFF2-40B4-BE49-F238E27FC236}">
                <a16:creationId xmlns:a16="http://schemas.microsoft.com/office/drawing/2014/main" id="{9C8BCB36-E302-074E-B473-41D0867864D1}"/>
              </a:ext>
            </a:extLst>
          </p:cNvPr>
          <p:cNvSpPr txBox="1"/>
          <p:nvPr/>
        </p:nvSpPr>
        <p:spPr>
          <a:xfrm>
            <a:off x="409103" y="1891348"/>
            <a:ext cx="2307203" cy="461665"/>
          </a:xfrm>
          <a:prstGeom prst="rect">
            <a:avLst/>
          </a:prstGeom>
          <a:solidFill>
            <a:srgbClr val="0070C0"/>
          </a:solidFill>
          <a:ln w="50800">
            <a:solidFill>
              <a:schemeClr val="tx1"/>
            </a:solidFill>
          </a:ln>
        </p:spPr>
        <p:txBody>
          <a:bodyPr wrap="square" rtlCol="0">
            <a:spAutoFit/>
          </a:bodyPr>
          <a:lstStyle/>
          <a:p>
            <a:pPr algn="ctr"/>
            <a:r>
              <a:rPr lang="en-US" sz="2400" dirty="0">
                <a:solidFill>
                  <a:schemeClr val="bg1"/>
                </a:solidFill>
              </a:rPr>
              <a:t>Community</a:t>
            </a:r>
          </a:p>
        </p:txBody>
      </p:sp>
      <p:sp>
        <p:nvSpPr>
          <p:cNvPr id="12" name="TextBox 11">
            <a:extLst>
              <a:ext uri="{FF2B5EF4-FFF2-40B4-BE49-F238E27FC236}">
                <a16:creationId xmlns:a16="http://schemas.microsoft.com/office/drawing/2014/main" id="{C3E445CA-AA9D-5F42-B8A7-D3B6AA5BA891}"/>
              </a:ext>
            </a:extLst>
          </p:cNvPr>
          <p:cNvSpPr txBox="1"/>
          <p:nvPr/>
        </p:nvSpPr>
        <p:spPr>
          <a:xfrm>
            <a:off x="4552859" y="1880160"/>
            <a:ext cx="3102999" cy="461665"/>
          </a:xfrm>
          <a:prstGeom prst="rect">
            <a:avLst/>
          </a:prstGeom>
          <a:solidFill>
            <a:srgbClr val="0070C0"/>
          </a:solidFill>
          <a:ln w="50800">
            <a:solidFill>
              <a:schemeClr val="tx1"/>
            </a:solidFill>
          </a:ln>
        </p:spPr>
        <p:txBody>
          <a:bodyPr wrap="square" rtlCol="0">
            <a:spAutoFit/>
          </a:bodyPr>
          <a:lstStyle/>
          <a:p>
            <a:pPr algn="ctr"/>
            <a:r>
              <a:rPr lang="en-US" sz="2400" dirty="0">
                <a:solidFill>
                  <a:schemeClr val="bg1"/>
                </a:solidFill>
              </a:rPr>
              <a:t>Health Professionals</a:t>
            </a:r>
          </a:p>
        </p:txBody>
      </p:sp>
      <p:sp>
        <p:nvSpPr>
          <p:cNvPr id="13" name="TextBox 12">
            <a:extLst>
              <a:ext uri="{FF2B5EF4-FFF2-40B4-BE49-F238E27FC236}">
                <a16:creationId xmlns:a16="http://schemas.microsoft.com/office/drawing/2014/main" id="{2E6ACA71-BFDE-1949-8173-1741C6B482DD}"/>
              </a:ext>
            </a:extLst>
          </p:cNvPr>
          <p:cNvSpPr txBox="1"/>
          <p:nvPr/>
        </p:nvSpPr>
        <p:spPr>
          <a:xfrm>
            <a:off x="9372600" y="1857380"/>
            <a:ext cx="2390555" cy="461665"/>
          </a:xfrm>
          <a:prstGeom prst="rect">
            <a:avLst/>
          </a:prstGeom>
          <a:solidFill>
            <a:srgbClr val="0070C0"/>
          </a:solidFill>
          <a:ln w="50800">
            <a:solidFill>
              <a:schemeClr val="tx1"/>
            </a:solidFill>
          </a:ln>
        </p:spPr>
        <p:txBody>
          <a:bodyPr wrap="square" rtlCol="0">
            <a:spAutoFit/>
          </a:bodyPr>
          <a:lstStyle/>
          <a:p>
            <a:pPr algn="ctr"/>
            <a:r>
              <a:rPr lang="en-US" sz="2400" dirty="0">
                <a:solidFill>
                  <a:schemeClr val="bg1"/>
                </a:solidFill>
              </a:rPr>
              <a:t>Asia Pacific</a:t>
            </a:r>
          </a:p>
        </p:txBody>
      </p:sp>
      <p:sp>
        <p:nvSpPr>
          <p:cNvPr id="16" name="Title 15">
            <a:extLst>
              <a:ext uri="{FF2B5EF4-FFF2-40B4-BE49-F238E27FC236}">
                <a16:creationId xmlns:a16="http://schemas.microsoft.com/office/drawing/2014/main" id="{FEE88AA7-B07C-084D-8B71-6A217E765781}"/>
              </a:ext>
            </a:extLst>
          </p:cNvPr>
          <p:cNvSpPr txBox="1">
            <a:spLocks noGrp="1"/>
          </p:cNvSpPr>
          <p:nvPr>
            <p:ph type="title"/>
          </p:nvPr>
        </p:nvSpPr>
        <p:spPr>
          <a:xfrm>
            <a:off x="295833" y="704741"/>
            <a:ext cx="11501719" cy="646331"/>
          </a:xfrm>
          <a:prstGeom prst="rect">
            <a:avLst/>
          </a:prstGeom>
          <a:solidFill>
            <a:srgbClr val="FFC000"/>
          </a:solidFill>
          <a:ln w="50800">
            <a:solidFill>
              <a:schemeClr val="tx1"/>
            </a:solidFill>
          </a:ln>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ACPSEM Foundation Ltd</a:t>
            </a:r>
          </a:p>
        </p:txBody>
      </p:sp>
    </p:spTree>
    <p:extLst>
      <p:ext uri="{BB962C8B-B14F-4D97-AF65-F5344CB8AC3E}">
        <p14:creationId xmlns:p14="http://schemas.microsoft.com/office/powerpoint/2010/main" val="394689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1000" r="-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42880" y="1452776"/>
            <a:ext cx="11937999" cy="707886"/>
          </a:xfrm>
          <a:prstGeom prst="rect">
            <a:avLst/>
          </a:prstGeom>
          <a:noFill/>
        </p:spPr>
        <p:txBody>
          <a:bodyPr wrap="square" rtlCol="0">
            <a:spAutoFit/>
          </a:bodyPr>
          <a:lstStyle/>
          <a:p>
            <a:pPr algn="ctr"/>
            <a:r>
              <a:rPr lang="en-AU" sz="4000" dirty="0">
                <a:solidFill>
                  <a:schemeClr val="tx1">
                    <a:alpha val="85000"/>
                  </a:schemeClr>
                </a:solidFill>
                <a:latin typeface="Times New Roman" panose="02020603050405020304" pitchFamily="18" charset="0"/>
                <a:cs typeface="Times New Roman" panose="02020603050405020304" pitchFamily="18" charset="0"/>
              </a:rPr>
              <a:t>Community Knowledge Exchange</a:t>
            </a:r>
          </a:p>
        </p:txBody>
      </p:sp>
      <p:sp>
        <p:nvSpPr>
          <p:cNvPr id="9" name="TextBox 8">
            <a:extLst>
              <a:ext uri="{FF2B5EF4-FFF2-40B4-BE49-F238E27FC236}">
                <a16:creationId xmlns:a16="http://schemas.microsoft.com/office/drawing/2014/main" id="{B56851C5-B321-FB44-8729-B7CC718AAF2F}"/>
              </a:ext>
            </a:extLst>
          </p:cNvPr>
          <p:cNvSpPr txBox="1"/>
          <p:nvPr/>
        </p:nvSpPr>
        <p:spPr>
          <a:xfrm>
            <a:off x="1008840" y="2305195"/>
            <a:ext cx="10165080" cy="4001095"/>
          </a:xfrm>
          <a:prstGeom prst="rect">
            <a:avLst/>
          </a:prstGeom>
          <a:solidFill>
            <a:srgbClr val="FFC000"/>
          </a:solidFill>
        </p:spPr>
        <p:txBody>
          <a:bodyPr wrap="square" rtlCol="0">
            <a:spAutoFit/>
          </a:bodyPr>
          <a:lstStyle/>
          <a:p>
            <a:r>
              <a:rPr lang="en-GB" sz="2800" dirty="0">
                <a:latin typeface="Helvetica Neue" panose="02000503000000020004" pitchFamily="2" charset="0"/>
                <a:ea typeface="Helvetica Neue" panose="02000503000000020004" pitchFamily="2" charset="0"/>
                <a:cs typeface="Helvetica Neue" panose="02000503000000020004" pitchFamily="2" charset="0"/>
              </a:rPr>
              <a:t>Grant application:</a:t>
            </a:r>
            <a:endParaRPr lang="en-AU" sz="2800" dirty="0">
              <a:latin typeface="Helvetica Neue" panose="02000503000000020004" pitchFamily="2" charset="0"/>
              <a:ea typeface="Helvetica Neue" panose="02000503000000020004" pitchFamily="2" charset="0"/>
              <a:cs typeface="Helvetica Neue" panose="02000503000000020004" pitchFamily="2" charset="0"/>
            </a:endParaRPr>
          </a:p>
          <a:p>
            <a:r>
              <a:rPr lang="en-GB" sz="1600" dirty="0">
                <a:latin typeface="Helvetica Neue" panose="02000503000000020004" pitchFamily="2" charset="0"/>
                <a:ea typeface="Helvetica Neue" panose="02000503000000020004" pitchFamily="2" charset="0"/>
                <a:cs typeface="Helvetica Neue" panose="02000503000000020004" pitchFamily="2" charset="0"/>
              </a:rPr>
              <a:t> </a:t>
            </a:r>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a:p>
            <a:pPr lvl="0" algn="ctr">
              <a:spcAft>
                <a:spcPts val="600"/>
              </a:spcAft>
            </a:pPr>
            <a:r>
              <a:rPr lang="en-GB" sz="2000" b="1" i="1" dirty="0"/>
              <a:t>Prostate cancer patient information – pilot project</a:t>
            </a:r>
            <a:endParaRPr lang="en-GB" b="1" i="1" dirty="0"/>
          </a:p>
          <a:p>
            <a:pPr lvl="0" algn="ctr">
              <a:spcAft>
                <a:spcPts val="600"/>
              </a:spcAft>
            </a:pPr>
            <a:r>
              <a:rPr lang="en-GB" dirty="0"/>
              <a:t>($15k grant application submitted to the </a:t>
            </a:r>
            <a:r>
              <a:rPr lang="en-GB" dirty="0">
                <a:solidFill>
                  <a:srgbClr val="FF0000"/>
                </a:solidFill>
              </a:rPr>
              <a:t>James Kirby Foundation</a:t>
            </a:r>
            <a:r>
              <a:rPr lang="en-GB" dirty="0"/>
              <a:t>)</a:t>
            </a:r>
            <a:endParaRPr lang="en-AU" dirty="0"/>
          </a:p>
          <a:p>
            <a:r>
              <a:rPr lang="en-GB" dirty="0"/>
              <a:t> </a:t>
            </a:r>
            <a:endParaRPr lang="en-AU" dirty="0"/>
          </a:p>
          <a:p>
            <a:r>
              <a:rPr lang="en-GB" dirty="0"/>
              <a:t>The aim of this project is to:</a:t>
            </a:r>
            <a:endParaRPr lang="en-AU" dirty="0"/>
          </a:p>
          <a:p>
            <a:r>
              <a:rPr lang="en-GB" dirty="0"/>
              <a:t> </a:t>
            </a:r>
            <a:endParaRPr lang="en-AU" dirty="0"/>
          </a:p>
          <a:p>
            <a:r>
              <a:rPr lang="en-GB" i="1" dirty="0"/>
              <a:t>support patients diagnosed with prostate cancer. The project aims to find and build practical pathways that can provide them access to information about the medical technologies used in their treatments which can assist their decisions on treatment.</a:t>
            </a:r>
          </a:p>
          <a:p>
            <a:endParaRPr lang="en-GB" i="1" dirty="0"/>
          </a:p>
          <a:p>
            <a:r>
              <a:rPr lang="en-GB" i="1" dirty="0"/>
              <a:t>The information will complement the doctor’s medical advice.	</a:t>
            </a:r>
            <a:r>
              <a:rPr lang="en-AU" dirty="0"/>
              <a:t> </a:t>
            </a:r>
            <a:br>
              <a:rPr lang="en-GB" dirty="0">
                <a:latin typeface="Helvetica Neue" panose="02000503000000020004" pitchFamily="2" charset="0"/>
                <a:ea typeface="Helvetica Neue" panose="02000503000000020004" pitchFamily="2" charset="0"/>
                <a:cs typeface="Helvetica Neue" panose="02000503000000020004" pitchFamily="2" charset="0"/>
              </a:rPr>
            </a:br>
            <a:endParaRPr lang="en-US" dirty="0"/>
          </a:p>
        </p:txBody>
      </p:sp>
    </p:spTree>
    <p:extLst>
      <p:ext uri="{BB962C8B-B14F-4D97-AF65-F5344CB8AC3E}">
        <p14:creationId xmlns:p14="http://schemas.microsoft.com/office/powerpoint/2010/main" val="4078085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30C-08DD-1341-B1DF-D738E0D2EB60}"/>
              </a:ext>
            </a:extLst>
          </p:cNvPr>
          <p:cNvSpPr>
            <a:spLocks noGrp="1"/>
          </p:cNvSpPr>
          <p:nvPr>
            <p:ph type="title"/>
          </p:nvPr>
        </p:nvSpPr>
        <p:spPr/>
        <p:txBody>
          <a:bodyPr/>
          <a:lstStyle/>
          <a:p>
            <a:endParaRPr lang="en-US" dirty="0"/>
          </a:p>
        </p:txBody>
      </p:sp>
      <p:grpSp>
        <p:nvGrpSpPr>
          <p:cNvPr id="3" name="Group 2">
            <a:extLst>
              <a:ext uri="{FF2B5EF4-FFF2-40B4-BE49-F238E27FC236}">
                <a16:creationId xmlns:a16="http://schemas.microsoft.com/office/drawing/2014/main" id="{98E8C1CE-B643-3449-82AD-ED2BFC549E9B}"/>
              </a:ext>
            </a:extLst>
          </p:cNvPr>
          <p:cNvGrpSpPr/>
          <p:nvPr/>
        </p:nvGrpSpPr>
        <p:grpSpPr>
          <a:xfrm>
            <a:off x="111512" y="126380"/>
            <a:ext cx="11939239" cy="1293542"/>
            <a:chOff x="111512" y="126380"/>
            <a:chExt cx="11939239" cy="1293542"/>
          </a:xfrm>
        </p:grpSpPr>
        <p:sp>
          <p:nvSpPr>
            <p:cNvPr id="4" name="Rectangle 3">
              <a:extLst>
                <a:ext uri="{FF2B5EF4-FFF2-40B4-BE49-F238E27FC236}">
                  <a16:creationId xmlns:a16="http://schemas.microsoft.com/office/drawing/2014/main" id="{D5545B30-D79D-B143-B52E-CC049E7A5926}"/>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7BA94EB5-7588-EA4E-A5B7-F19AE4FE0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6" name="Picture 5">
              <a:extLst>
                <a:ext uri="{FF2B5EF4-FFF2-40B4-BE49-F238E27FC236}">
                  <a16:creationId xmlns:a16="http://schemas.microsoft.com/office/drawing/2014/main" id="{491785C0-A83F-C34B-B2C5-B376D5893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7" name="TextBox 6">
            <a:extLst>
              <a:ext uri="{FF2B5EF4-FFF2-40B4-BE49-F238E27FC236}">
                <a16:creationId xmlns:a16="http://schemas.microsoft.com/office/drawing/2014/main" id="{6A1A497B-EC6B-7A42-A78B-42A00A903B62}"/>
              </a:ext>
            </a:extLst>
          </p:cNvPr>
          <p:cNvSpPr txBox="1"/>
          <p:nvPr/>
        </p:nvSpPr>
        <p:spPr>
          <a:xfrm>
            <a:off x="3440624" y="2994213"/>
            <a:ext cx="5315919" cy="707886"/>
          </a:xfrm>
          <a:prstGeom prst="rect">
            <a:avLst/>
          </a:prstGeom>
          <a:solidFill>
            <a:srgbClr val="FFC000"/>
          </a:solidFill>
        </p:spPr>
        <p:txBody>
          <a:bodyPr wrap="square" rtlCol="0">
            <a:spAutoFit/>
          </a:bodyPr>
          <a:lstStyle/>
          <a:p>
            <a:pPr algn="ctr"/>
            <a:r>
              <a:rPr lang="en-US" sz="4000" dirty="0"/>
              <a:t>Health Professionals</a:t>
            </a:r>
          </a:p>
        </p:txBody>
      </p:sp>
    </p:spTree>
    <p:extLst>
      <p:ext uri="{BB962C8B-B14F-4D97-AF65-F5344CB8AC3E}">
        <p14:creationId xmlns:p14="http://schemas.microsoft.com/office/powerpoint/2010/main" val="121636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3985" y="1463130"/>
            <a:ext cx="11937999" cy="707886"/>
          </a:xfrm>
          <a:prstGeom prst="rect">
            <a:avLst/>
          </a:prstGeom>
          <a:noFill/>
        </p:spPr>
        <p:txBody>
          <a:bodyPr wrap="square" rtlCol="0">
            <a:spAutoFit/>
          </a:bodyPr>
          <a:lstStyle/>
          <a:p>
            <a:pPr algn="ctr"/>
            <a:r>
              <a:rPr lang="en-AU" sz="4000" dirty="0">
                <a:latin typeface="Helvetica Neue" panose="02000503000000020004" pitchFamily="2" charset="0"/>
                <a:ea typeface="Helvetica Neue" panose="02000503000000020004" pitchFamily="2" charset="0"/>
                <a:cs typeface="Helvetica Neue" panose="02000503000000020004" pitchFamily="2" charset="0"/>
              </a:rPr>
              <a:t>Health Professionals</a:t>
            </a:r>
          </a:p>
        </p:txBody>
      </p:sp>
      <p:sp>
        <p:nvSpPr>
          <p:cNvPr id="9" name="TextBox 8">
            <a:extLst>
              <a:ext uri="{FF2B5EF4-FFF2-40B4-BE49-F238E27FC236}">
                <a16:creationId xmlns:a16="http://schemas.microsoft.com/office/drawing/2014/main" id="{124D362F-8776-2941-9F05-13B46F2ED7E0}"/>
              </a:ext>
            </a:extLst>
          </p:cNvPr>
          <p:cNvSpPr txBox="1"/>
          <p:nvPr/>
        </p:nvSpPr>
        <p:spPr>
          <a:xfrm>
            <a:off x="899464" y="2174341"/>
            <a:ext cx="10396070" cy="4401205"/>
          </a:xfrm>
          <a:prstGeom prst="rect">
            <a:avLst/>
          </a:prstGeom>
          <a:solidFill>
            <a:srgbClr val="FFC000"/>
          </a:solidFill>
        </p:spPr>
        <p:txBody>
          <a:bodyPr wrap="square" rtlCol="0">
            <a:spAutoFit/>
          </a:bodyPr>
          <a:lstStyle/>
          <a:p>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r>
              <a:rPr lang="en-AU" sz="2800" dirty="0">
                <a:latin typeface="Helvetica Neue" panose="02000503000000020004" pitchFamily="2" charset="0"/>
                <a:ea typeface="Helvetica Neue" panose="02000503000000020004" pitchFamily="2" charset="0"/>
                <a:cs typeface="Helvetica Neue" panose="02000503000000020004" pitchFamily="2" charset="0"/>
              </a:rPr>
              <a:t>What to do?</a:t>
            </a:r>
          </a:p>
          <a:p>
            <a:pPr algn="ctr"/>
            <a:r>
              <a:rPr lang="en-AU" sz="24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Our Goal for Health Professionals</a:t>
            </a:r>
          </a:p>
          <a:p>
            <a:r>
              <a:rPr lang="en-AU" b="1"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 </a:t>
            </a:r>
            <a:endParaRPr lang="en-AU" sz="16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mj-lt"/>
              <a:buAutoNum type="arabicPeriod"/>
            </a:pPr>
            <a:r>
              <a:rPr lang="en-AU" u="sng" dirty="0">
                <a:latin typeface="Helvetica Neue" panose="02000503000000020004" pitchFamily="2" charset="0"/>
                <a:ea typeface="Helvetica Neue" panose="02000503000000020004" pitchFamily="2" charset="0"/>
                <a:cs typeface="Helvetica Neue" panose="02000503000000020004" pitchFamily="2" charset="0"/>
                <a:hlinkClick r:id="rId5"/>
              </a:rPr>
              <a:t>Promote medical technology R&amp;D </a:t>
            </a:r>
            <a:r>
              <a:rPr lang="en-AU" dirty="0">
                <a:latin typeface="Helvetica Neue" panose="02000503000000020004" pitchFamily="2" charset="0"/>
                <a:ea typeface="Helvetica Neue" panose="02000503000000020004" pitchFamily="2" charset="0"/>
                <a:cs typeface="Helvetica Neue" panose="02000503000000020004" pitchFamily="2" charset="0"/>
                <a:hlinkClick r:id="rId5"/>
              </a:rPr>
              <a:t>.</a:t>
            </a:r>
            <a:endParaRPr lang="en-AU"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 </a:t>
            </a:r>
            <a:endParaRPr lang="en-AU"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mj-lt"/>
              <a:buAutoNum type="arabicPeriod" startAt="2"/>
            </a:pPr>
            <a:r>
              <a:rPr lang="en-AU" u="sng" dirty="0">
                <a:latin typeface="Helvetica Neue" panose="02000503000000020004" pitchFamily="2" charset="0"/>
                <a:ea typeface="Helvetica Neue" panose="02000503000000020004" pitchFamily="2" charset="0"/>
                <a:cs typeface="Helvetica Neue" panose="02000503000000020004" pitchFamily="2" charset="0"/>
                <a:hlinkClick r:id="rId6"/>
              </a:rPr>
              <a:t>Facilitate collaborative knowledge exchange</a:t>
            </a:r>
            <a:r>
              <a:rPr lang="en-AU" dirty="0">
                <a:latin typeface="Helvetica Neue" panose="02000503000000020004" pitchFamily="2" charset="0"/>
                <a:ea typeface="Helvetica Neue" panose="02000503000000020004" pitchFamily="2" charset="0"/>
                <a:cs typeface="Helvetica Neue" panose="02000503000000020004" pitchFamily="2" charset="0"/>
                <a:hlinkClick r:id="rId6"/>
              </a:rPr>
              <a:t> </a:t>
            </a:r>
            <a:r>
              <a:rPr lang="en-AU" dirty="0">
                <a:latin typeface="Helvetica Neue" panose="02000503000000020004" pitchFamily="2" charset="0"/>
                <a:ea typeface="Helvetica Neue" panose="02000503000000020004" pitchFamily="2" charset="0"/>
                <a:cs typeface="Helvetica Neue" panose="02000503000000020004" pitchFamily="2" charset="0"/>
              </a:rPr>
              <a:t>with other health professionals and the community on:</a:t>
            </a:r>
          </a:p>
          <a:p>
            <a:pPr lvl="0"/>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pPr marL="1257300" lvl="2" indent="-342900">
              <a:spcAft>
                <a:spcPts val="600"/>
              </a:spcAft>
              <a:buFont typeface="Arial" panose="020B0604020202020204" pitchFamily="34" charset="0"/>
              <a:buChar char="•"/>
            </a:pPr>
            <a:r>
              <a:rPr lang="en-AU" dirty="0">
                <a:latin typeface="Helvetica Neue" panose="02000503000000020004" pitchFamily="2" charset="0"/>
                <a:ea typeface="Helvetica Neue" panose="02000503000000020004" pitchFamily="2" charset="0"/>
                <a:cs typeface="Helvetica Neue" panose="02000503000000020004" pitchFamily="2" charset="0"/>
              </a:rPr>
              <a:t>safer, more appropriate imaging and therapeutic technology</a:t>
            </a:r>
            <a:r>
              <a:rPr lang="en-AU" i="1" dirty="0">
                <a:latin typeface="Helvetica Neue" panose="02000503000000020004" pitchFamily="2" charset="0"/>
                <a:ea typeface="Helvetica Neue" panose="02000503000000020004" pitchFamily="2" charset="0"/>
                <a:cs typeface="Helvetica Neue" panose="02000503000000020004" pitchFamily="2" charset="0"/>
              </a:rPr>
              <a:t>;</a:t>
            </a:r>
          </a:p>
          <a:p>
            <a:pPr lvl="2">
              <a:spcAft>
                <a:spcPts val="600"/>
              </a:spcAft>
            </a:pPr>
            <a:r>
              <a:rPr lang="en-AU" dirty="0">
                <a:latin typeface="Helvetica Neue" panose="02000503000000020004" pitchFamily="2" charset="0"/>
                <a:ea typeface="Helvetica Neue" panose="02000503000000020004" pitchFamily="2" charset="0"/>
                <a:cs typeface="Helvetica Neue" panose="02000503000000020004" pitchFamily="2" charset="0"/>
              </a:rPr>
              <a:t>and</a:t>
            </a:r>
          </a:p>
          <a:p>
            <a:pPr marL="1257300" lvl="2" indent="-342900">
              <a:spcAft>
                <a:spcPts val="600"/>
              </a:spcAft>
              <a:buFont typeface="Arial" panose="020B0604020202020204" pitchFamily="34" charset="0"/>
              <a:buChar char="•"/>
            </a:pPr>
            <a:r>
              <a:rPr lang="en-AU" dirty="0">
                <a:latin typeface="Helvetica Neue" panose="02000503000000020004" pitchFamily="2" charset="0"/>
                <a:ea typeface="Helvetica Neue" panose="02000503000000020004" pitchFamily="2" charset="0"/>
                <a:cs typeface="Helvetica Neue" panose="02000503000000020004" pitchFamily="2" charset="0"/>
              </a:rPr>
              <a:t>the prevention, diagnosis, and treatment of systemic patient diseases</a:t>
            </a:r>
          </a:p>
          <a:p>
            <a:pPr lvl="2">
              <a:spcAft>
                <a:spcPts val="600"/>
              </a:spcAft>
            </a:pPr>
            <a:r>
              <a:rPr lang="en-AU" dirty="0">
                <a:latin typeface="Helvetica Neue" panose="02000503000000020004" pitchFamily="2" charset="0"/>
                <a:ea typeface="Helvetica Neue" panose="02000503000000020004" pitchFamily="2" charset="0"/>
                <a:cs typeface="Helvetica Neue" panose="02000503000000020004" pitchFamily="2" charset="0"/>
              </a:rPr>
              <a:t>	(such as cancer, cardiac and mental illnesses).</a:t>
            </a:r>
          </a:p>
          <a:p>
            <a:endParaRPr lang="en-AU" sz="1200" dirty="0"/>
          </a:p>
        </p:txBody>
      </p:sp>
    </p:spTree>
    <p:extLst>
      <p:ext uri="{BB962C8B-B14F-4D97-AF65-F5344CB8AC3E}">
        <p14:creationId xmlns:p14="http://schemas.microsoft.com/office/powerpoint/2010/main" val="349552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42880" y="1455534"/>
            <a:ext cx="11937999" cy="707886"/>
          </a:xfrm>
          <a:prstGeom prst="rect">
            <a:avLst/>
          </a:prstGeom>
          <a:noFill/>
        </p:spPr>
        <p:txBody>
          <a:bodyPr wrap="square" rtlCol="0">
            <a:spAutoFit/>
          </a:bodyPr>
          <a:lstStyle/>
          <a:p>
            <a:pPr algn="ctr"/>
            <a:r>
              <a:rPr lang="en-AU" sz="4000" dirty="0">
                <a:latin typeface="Helvetica Neue" panose="02000503000000020004" pitchFamily="2" charset="0"/>
                <a:ea typeface="Helvetica Neue" panose="02000503000000020004" pitchFamily="2" charset="0"/>
                <a:cs typeface="Helvetica Neue" panose="02000503000000020004" pitchFamily="2" charset="0"/>
              </a:rPr>
              <a:t>Health Professionals</a:t>
            </a:r>
          </a:p>
        </p:txBody>
      </p:sp>
      <p:sp>
        <p:nvSpPr>
          <p:cNvPr id="9" name="TextBox 8">
            <a:extLst>
              <a:ext uri="{FF2B5EF4-FFF2-40B4-BE49-F238E27FC236}">
                <a16:creationId xmlns:a16="http://schemas.microsoft.com/office/drawing/2014/main" id="{7AB5C0F4-8779-2D4B-9788-C33698198299}"/>
              </a:ext>
            </a:extLst>
          </p:cNvPr>
          <p:cNvSpPr txBox="1"/>
          <p:nvPr/>
        </p:nvSpPr>
        <p:spPr>
          <a:xfrm>
            <a:off x="838200" y="2316370"/>
            <a:ext cx="10515600" cy="3862596"/>
          </a:xfrm>
          <a:prstGeom prst="rect">
            <a:avLst/>
          </a:prstGeom>
          <a:solidFill>
            <a:srgbClr val="FFC000"/>
          </a:solidFill>
        </p:spPr>
        <p:txBody>
          <a:bodyPr wrap="square" rtlCol="0">
            <a:spAutoFit/>
          </a:bodyPr>
          <a:lstStyle/>
          <a:p>
            <a:r>
              <a:rPr lang="en-AU" sz="2800" dirty="0">
                <a:latin typeface="Helvetica Neue" panose="02000503000000020004" pitchFamily="2" charset="0"/>
                <a:ea typeface="Helvetica Neue" panose="02000503000000020004" pitchFamily="2" charset="0"/>
                <a:cs typeface="Helvetica Neue" panose="02000503000000020004" pitchFamily="2" charset="0"/>
              </a:rPr>
              <a:t>What to do?</a:t>
            </a:r>
          </a:p>
          <a:p>
            <a:pPr algn="ctr"/>
            <a:r>
              <a:rPr lang="en-US" sz="24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Stronger Collaboration Projects</a:t>
            </a:r>
          </a:p>
          <a:p>
            <a:pPr lvl="0"/>
            <a:endParaRPr lang="en-AU" sz="1000" dirty="0">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spcAft>
                <a:spcPts val="600"/>
              </a:spcAft>
              <a:buFont typeface="+mj-lt"/>
              <a:buAutoNum type="arabicPeriod"/>
            </a:pPr>
            <a:r>
              <a:rPr lang="en-AU" dirty="0">
                <a:latin typeface="Helvetica Neue" panose="02000503000000020004" pitchFamily="2" charset="0"/>
                <a:ea typeface="Helvetica Neue" panose="02000503000000020004" pitchFamily="2" charset="0"/>
                <a:cs typeface="Helvetica Neue" panose="02000503000000020004" pitchFamily="2" charset="0"/>
              </a:rPr>
              <a:t>Promote stronger collaboration of health professionals, particularly in local and remote hospitals to:</a:t>
            </a: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bridge-the-gap with universities and industry; and</a:t>
            </a: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enhance the translation of new, safe, and appropriate technology;</a:t>
            </a:r>
          </a:p>
          <a:p>
            <a:pPr marL="800100" lvl="1" indent="-342900">
              <a:spcAft>
                <a:spcPts val="600"/>
              </a:spcAft>
              <a:buFont typeface="Courier New" panose="02070309020205020404" pitchFamily="49" charset="0"/>
              <a:buChar char="o"/>
            </a:pPr>
            <a:endParaRPr lang="en-AU" sz="1000" dirty="0">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spcAft>
                <a:spcPts val="600"/>
              </a:spcAft>
              <a:buFont typeface="+mj-lt"/>
              <a:buAutoNum type="arabicPeriod"/>
            </a:pPr>
            <a:r>
              <a:rPr lang="en-AU" dirty="0">
                <a:latin typeface="Helvetica Neue" panose="02000503000000020004" pitchFamily="2" charset="0"/>
                <a:ea typeface="Helvetica Neue" panose="02000503000000020004" pitchFamily="2" charset="0"/>
                <a:cs typeface="Helvetica Neue" panose="02000503000000020004" pitchFamily="2" charset="0"/>
              </a:rPr>
              <a:t>Provide staff support to:</a:t>
            </a: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improve </a:t>
            </a:r>
            <a:r>
              <a:rPr lang="en-AU" dirty="0">
                <a:latin typeface="Helvetica Neue" panose="02000503000000020004" pitchFamily="2" charset="0"/>
                <a:ea typeface="Helvetica Neue" panose="02000503000000020004" pitchFamily="2" charset="0"/>
                <a:cs typeface="Helvetica Neue" panose="02000503000000020004" pitchFamily="2" charset="0"/>
                <a:hlinkClick r:id="rId5"/>
              </a:rPr>
              <a:t>write-up and reporting skills about their clinical observations </a:t>
            </a:r>
            <a:r>
              <a:rPr lang="en-AU" dirty="0">
                <a:latin typeface="Helvetica Neue" panose="02000503000000020004" pitchFamily="2" charset="0"/>
                <a:ea typeface="Helvetica Neue" panose="02000503000000020004" pitchFamily="2" charset="0"/>
                <a:cs typeface="Helvetica Neue" panose="02000503000000020004" pitchFamily="2" charset="0"/>
              </a:rPr>
              <a:t>or work initiatives; and</a:t>
            </a: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make closer professional ties between smaller and larger clinical research centres.</a:t>
            </a:r>
          </a:p>
          <a:p>
            <a:pPr marL="800100" lvl="1" indent="-342900">
              <a:spcAft>
                <a:spcPts val="600"/>
              </a:spcAft>
              <a:buFont typeface="Courier New" panose="02070309020205020404" pitchFamily="49" charset="0"/>
              <a:buChar char="o"/>
            </a:pPr>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1653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11884" y="1467994"/>
            <a:ext cx="11937999" cy="707886"/>
          </a:xfrm>
          <a:prstGeom prst="rect">
            <a:avLst/>
          </a:prstGeom>
          <a:noFill/>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Health Professionals</a:t>
            </a:r>
          </a:p>
        </p:txBody>
      </p:sp>
      <p:sp>
        <p:nvSpPr>
          <p:cNvPr id="9" name="TextBox 8">
            <a:extLst>
              <a:ext uri="{FF2B5EF4-FFF2-40B4-BE49-F238E27FC236}">
                <a16:creationId xmlns:a16="http://schemas.microsoft.com/office/drawing/2014/main" id="{4B1B0CF3-1F3F-7443-B8FF-88DC4CD8F7C3}"/>
              </a:ext>
            </a:extLst>
          </p:cNvPr>
          <p:cNvSpPr txBox="1"/>
          <p:nvPr/>
        </p:nvSpPr>
        <p:spPr>
          <a:xfrm>
            <a:off x="336536" y="2350159"/>
            <a:ext cx="11495087" cy="4339650"/>
          </a:xfrm>
          <a:prstGeom prst="rect">
            <a:avLst/>
          </a:prstGeom>
          <a:solidFill>
            <a:srgbClr val="FFC000"/>
          </a:solidFill>
        </p:spPr>
        <p:txBody>
          <a:bodyPr wrap="square" rtlCol="0">
            <a:spAutoFit/>
          </a:bodyPr>
          <a:lstStyle/>
          <a:p>
            <a:r>
              <a:rPr lang="en-AU" sz="2800" dirty="0">
                <a:latin typeface="Helvetica Neue" panose="02000503000000020004" pitchFamily="2" charset="0"/>
                <a:ea typeface="Helvetica Neue" panose="02000503000000020004" pitchFamily="2" charset="0"/>
                <a:cs typeface="Helvetica Neue" panose="02000503000000020004" pitchFamily="2" charset="0"/>
              </a:rPr>
              <a:t>Why do it?</a:t>
            </a:r>
          </a:p>
          <a:p>
            <a:pPr algn="ctr"/>
            <a:r>
              <a:rPr lang="en-AU" sz="1600" dirty="0">
                <a:latin typeface="Helvetica Neue" panose="02000503000000020004" pitchFamily="2" charset="0"/>
                <a:ea typeface="Helvetica Neue" panose="02000503000000020004" pitchFamily="2" charset="0"/>
                <a:cs typeface="Helvetica Neue" panose="02000503000000020004" pitchFamily="2" charset="0"/>
              </a:rPr>
              <a:t> </a:t>
            </a:r>
            <a:r>
              <a:rPr lang="en-US" sz="24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Stronger Collaboration Projects</a:t>
            </a:r>
          </a:p>
          <a:p>
            <a:pPr algn="ctr"/>
            <a:endParaRPr lang="en-AU"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000" dirty="0">
                <a:latin typeface="Helvetica Neue" panose="02000503000000020004" pitchFamily="2" charset="0"/>
                <a:ea typeface="Helvetica Neue" panose="02000503000000020004" pitchFamily="2" charset="0"/>
                <a:cs typeface="Helvetica Neue" panose="02000503000000020004" pitchFamily="2" charset="0"/>
              </a:rPr>
              <a:t> Knowledge exchange is essential.</a:t>
            </a:r>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a:p>
            <a:pPr marL="914400" lvl="1" indent="-457200">
              <a:spcAft>
                <a:spcPts val="600"/>
              </a:spcAft>
              <a:buFont typeface="+mj-lt"/>
              <a:buAutoNum type="arabicPeriod"/>
            </a:pPr>
            <a:r>
              <a:rPr lang="en-AU" dirty="0">
                <a:latin typeface="Helvetica Neue" panose="02000503000000020004" pitchFamily="2" charset="0"/>
                <a:ea typeface="Helvetica Neue" panose="02000503000000020004" pitchFamily="2" charset="0"/>
                <a:cs typeface="Helvetica Neue" panose="02000503000000020004" pitchFamily="2" charset="0"/>
              </a:rPr>
              <a:t>Staff responsible for high-technology, diagnostic and therapeutic equipment and its use, should receive upskill training</a:t>
            </a:r>
          </a:p>
          <a:p>
            <a:pPr lvl="2">
              <a:spcAft>
                <a:spcPts val="600"/>
              </a:spcAft>
            </a:pPr>
            <a:r>
              <a:rPr lang="en-AU" dirty="0">
                <a:latin typeface="Helvetica Neue" panose="02000503000000020004" pitchFamily="2" charset="0"/>
                <a:ea typeface="Helvetica Neue" panose="02000503000000020004" pitchFamily="2" charset="0"/>
                <a:cs typeface="Helvetica Neue" panose="02000503000000020004" pitchFamily="2" charset="0"/>
              </a:rPr>
              <a:t>- particularly in medical centres sparsely distributed throughout country areas.</a:t>
            </a:r>
          </a:p>
          <a:p>
            <a:pPr marL="914400" lvl="1" indent="-457200">
              <a:spcAft>
                <a:spcPts val="600"/>
              </a:spcAft>
              <a:buFont typeface="+mj-lt"/>
              <a:buAutoNum type="arabicPeriod"/>
            </a:pPr>
            <a:endParaRPr lang="en-AU" dirty="0">
              <a:latin typeface="Helvetica Neue" panose="02000503000000020004" pitchFamily="2" charset="0"/>
              <a:ea typeface="Helvetica Neue" panose="02000503000000020004" pitchFamily="2" charset="0"/>
              <a:cs typeface="Helvetica Neue" panose="02000503000000020004" pitchFamily="2" charset="0"/>
            </a:endParaRPr>
          </a:p>
          <a:p>
            <a:pPr marL="914400" lvl="1" indent="-457200">
              <a:spcAft>
                <a:spcPts val="600"/>
              </a:spcAft>
              <a:buFont typeface="+mj-lt"/>
              <a:buAutoNum type="arabicPeriod"/>
            </a:pPr>
            <a:r>
              <a:rPr lang="en-AU" dirty="0">
                <a:latin typeface="Helvetica Neue" panose="02000503000000020004" pitchFamily="2" charset="0"/>
                <a:ea typeface="Helvetica Neue" panose="02000503000000020004" pitchFamily="2" charset="0"/>
                <a:cs typeface="Helvetica Neue" panose="02000503000000020004" pitchFamily="2" charset="0"/>
              </a:rPr>
              <a:t>Upskilling of emerging technologies is important to:</a:t>
            </a: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1257300" lvl="2"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maintain local expert skill levels; and</a:t>
            </a: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1257300" lvl="2"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retain adequate rural and remote centre health professional staff.</a:t>
            </a:r>
          </a:p>
          <a:p>
            <a:pPr marL="800100" lvl="1" indent="-342900">
              <a:spcAft>
                <a:spcPts val="600"/>
              </a:spcAft>
              <a:buFont typeface="Arial" panose="020B0604020202020204" pitchFamily="34" charset="0"/>
              <a:buChar char="•"/>
            </a:pPr>
            <a:endParaRPr lang="en-AU" sz="1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4046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F99D-E023-B84F-A069-86E2F7AC8F5D}"/>
              </a:ext>
            </a:extLst>
          </p:cNvPr>
          <p:cNvSpPr>
            <a:spLocks noGrp="1"/>
          </p:cNvSpPr>
          <p:nvPr>
            <p:ph type="title"/>
          </p:nvPr>
        </p:nvSpPr>
        <p:spPr/>
        <p:txBody>
          <a:bodyPr/>
          <a:lstStyle/>
          <a:p>
            <a:endParaRPr lang="en-US" dirty="0"/>
          </a:p>
        </p:txBody>
      </p:sp>
      <p:sp>
        <p:nvSpPr>
          <p:cNvPr id="3" name="TextBox 2">
            <a:extLst>
              <a:ext uri="{FF2B5EF4-FFF2-40B4-BE49-F238E27FC236}">
                <a16:creationId xmlns:a16="http://schemas.microsoft.com/office/drawing/2014/main" id="{6759501F-595F-2A43-B4CC-B7B93CB42B6C}"/>
              </a:ext>
            </a:extLst>
          </p:cNvPr>
          <p:cNvSpPr txBox="1"/>
          <p:nvPr/>
        </p:nvSpPr>
        <p:spPr>
          <a:xfrm>
            <a:off x="294468" y="2555121"/>
            <a:ext cx="11612535" cy="3616375"/>
          </a:xfrm>
          <a:prstGeom prst="rect">
            <a:avLst/>
          </a:prstGeom>
          <a:solidFill>
            <a:srgbClr val="FFC000"/>
          </a:solidFill>
        </p:spPr>
        <p:txBody>
          <a:bodyPr wrap="square" rtlCol="0">
            <a:spAutoFit/>
          </a:bodyPr>
          <a:lstStyle/>
          <a:p>
            <a:r>
              <a:rPr lang="en-AU" sz="2800" dirty="0">
                <a:latin typeface="Helvetica Neue" panose="02000503000000020004" pitchFamily="2" charset="0"/>
                <a:ea typeface="Helvetica Neue" panose="02000503000000020004" pitchFamily="2" charset="0"/>
                <a:cs typeface="Helvetica Neue" panose="02000503000000020004" pitchFamily="2" charset="0"/>
              </a:rPr>
              <a:t>Why do it?</a:t>
            </a:r>
          </a:p>
          <a:p>
            <a:pPr algn="ctr"/>
            <a:r>
              <a:rPr lang="en-US" sz="24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Stronger Collaboration Projects</a:t>
            </a:r>
          </a:p>
          <a:p>
            <a:endParaRPr lang="en-GB" sz="9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mj-lt"/>
              <a:buAutoNum type="arabicPeriod" startAt="3"/>
            </a:pPr>
            <a:r>
              <a:rPr lang="en-GB" dirty="0">
                <a:latin typeface="Helvetica Neue" panose="02000503000000020004" pitchFamily="2" charset="0"/>
                <a:ea typeface="Helvetica Neue" panose="02000503000000020004" pitchFamily="2" charset="0"/>
                <a:cs typeface="Helvetica Neue" panose="02000503000000020004" pitchFamily="2" charset="0"/>
              </a:rPr>
              <a:t>Better </a:t>
            </a:r>
            <a:r>
              <a:rPr lang="en-AU" dirty="0">
                <a:latin typeface="Helvetica Neue" panose="02000503000000020004" pitchFamily="2" charset="0"/>
                <a:ea typeface="Helvetica Neue" panose="02000503000000020004" pitchFamily="2" charset="0"/>
                <a:cs typeface="Helvetica Neue" panose="02000503000000020004" pitchFamily="2" charset="0"/>
              </a:rPr>
              <a:t>communication networks and </a:t>
            </a:r>
            <a:r>
              <a:rPr lang="en-GB" dirty="0">
                <a:latin typeface="Helvetica Neue" panose="02000503000000020004" pitchFamily="2" charset="0"/>
                <a:ea typeface="Helvetica Neue" panose="02000503000000020004" pitchFamily="2" charset="0"/>
                <a:cs typeface="Helvetica Neue" panose="02000503000000020004" pitchFamily="2" charset="0"/>
              </a:rPr>
              <a:t>knowledge exchange </a:t>
            </a:r>
            <a:r>
              <a:rPr lang="en-AU" dirty="0">
                <a:latin typeface="Helvetica Neue" panose="02000503000000020004" pitchFamily="2" charset="0"/>
                <a:ea typeface="Helvetica Neue" panose="02000503000000020004" pitchFamily="2" charset="0"/>
                <a:cs typeface="Helvetica Neue" panose="02000503000000020004" pitchFamily="2" charset="0"/>
              </a:rPr>
              <a:t>between centres</a:t>
            </a:r>
            <a:r>
              <a:rPr lang="en-GB" dirty="0">
                <a:latin typeface="Helvetica Neue" panose="02000503000000020004" pitchFamily="2" charset="0"/>
                <a:ea typeface="Helvetica Neue" panose="02000503000000020004" pitchFamily="2" charset="0"/>
                <a:cs typeface="Helvetica Neue" panose="02000503000000020004" pitchFamily="2" charset="0"/>
              </a:rPr>
              <a:t> would:</a:t>
            </a:r>
          </a:p>
          <a:p>
            <a:pPr marL="1257300" lvl="2" indent="-342900">
              <a:buFont typeface="Courier New" panose="02070309020205020404" pitchFamily="49" charset="0"/>
              <a:buChar char="o"/>
            </a:pPr>
            <a:r>
              <a:rPr lang="en-GB" dirty="0">
                <a:latin typeface="Helvetica Neue" panose="02000503000000020004" pitchFamily="2" charset="0"/>
                <a:ea typeface="Helvetica Neue" panose="02000503000000020004" pitchFamily="2" charset="0"/>
                <a:cs typeface="Helvetica Neue" panose="02000503000000020004" pitchFamily="2" charset="0"/>
              </a:rPr>
              <a:t>strengthen research and development activities; and</a:t>
            </a:r>
          </a:p>
          <a:p>
            <a:pPr marL="1257300" lvl="2" indent="-342900">
              <a:buFont typeface="Courier New" panose="02070309020205020404" pitchFamily="49" charset="0"/>
              <a:buChar char="o"/>
            </a:pPr>
            <a:r>
              <a:rPr lang="en-GB" dirty="0">
                <a:latin typeface="Helvetica Neue" panose="02000503000000020004" pitchFamily="2" charset="0"/>
                <a:ea typeface="Helvetica Neue" panose="02000503000000020004" pitchFamily="2" charset="0"/>
                <a:cs typeface="Helvetica Neue" panose="02000503000000020004" pitchFamily="2" charset="0"/>
              </a:rPr>
              <a:t>would help</a:t>
            </a:r>
            <a:r>
              <a:rPr lang="en-AU" dirty="0">
                <a:latin typeface="Helvetica Neue" panose="02000503000000020004" pitchFamily="2" charset="0"/>
                <a:ea typeface="Helvetica Neue" panose="02000503000000020004" pitchFamily="2" charset="0"/>
                <a:cs typeface="Helvetica Neue" panose="02000503000000020004" pitchFamily="2" charset="0"/>
              </a:rPr>
              <a:t> focus on new scientific and engineering upgrades, clinical trials and on-the-horizon new research. </a:t>
            </a:r>
          </a:p>
          <a:p>
            <a:pPr lvl="2" algn="ctr">
              <a:spcAft>
                <a:spcPts val="600"/>
              </a:spcAft>
            </a:pPr>
            <a:r>
              <a:rPr lang="en-AU" dirty="0">
                <a:latin typeface="Helvetica Neue" panose="02000503000000020004" pitchFamily="2" charset="0"/>
                <a:ea typeface="Helvetica Neue" panose="02000503000000020004" pitchFamily="2" charset="0"/>
                <a:cs typeface="Helvetica Neue" panose="02000503000000020004" pitchFamily="2" charset="0"/>
              </a:rPr>
              <a:t>(</a:t>
            </a:r>
            <a:r>
              <a:rPr lang="en-AU" b="1" dirty="0">
                <a:latin typeface="Helvetica Neue" panose="02000503000000020004" pitchFamily="2" charset="0"/>
                <a:ea typeface="Helvetica Neue" panose="02000503000000020004" pitchFamily="2" charset="0"/>
                <a:cs typeface="Helvetica Neue" panose="02000503000000020004" pitchFamily="2" charset="0"/>
              </a:rPr>
              <a:t>be inclusive and collaborate</a:t>
            </a:r>
            <a:r>
              <a:rPr lang="en-AU" dirty="0">
                <a:latin typeface="Helvetica Neue" panose="02000503000000020004" pitchFamily="2" charset="0"/>
                <a:ea typeface="Helvetica Neue" panose="02000503000000020004" pitchFamily="2" charset="0"/>
                <a:cs typeface="Helvetica Neue" panose="02000503000000020004" pitchFamily="2" charset="0"/>
              </a:rPr>
              <a:t>).</a:t>
            </a:r>
          </a:p>
          <a:p>
            <a:pPr marL="685800" lvl="1" indent="-228600">
              <a:spcAft>
                <a:spcPts val="600"/>
              </a:spcAft>
              <a:buFont typeface="+mj-lt"/>
              <a:buAutoNum type="arabicPeriod" startAt="3"/>
            </a:pPr>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mj-lt"/>
              <a:buAutoNum type="arabicPeriod" startAt="4"/>
            </a:pPr>
            <a:r>
              <a:rPr lang="en-AU" dirty="0">
                <a:latin typeface="Helvetica Neue" panose="02000503000000020004" pitchFamily="2" charset="0"/>
                <a:ea typeface="Helvetica Neue" panose="02000503000000020004" pitchFamily="2" charset="0"/>
                <a:cs typeface="Helvetica Neue" panose="02000503000000020004" pitchFamily="2" charset="0"/>
              </a:rPr>
              <a:t>To reduce professional isolation and lack of opportunities, staff in smaller or isolated centres should receive support to upgrade their skills, research and development.</a:t>
            </a:r>
          </a:p>
          <a:p>
            <a:pPr lvl="1"/>
            <a:endParaRPr lang="en-US" sz="1600" dirty="0"/>
          </a:p>
        </p:txBody>
      </p:sp>
      <p:grpSp>
        <p:nvGrpSpPr>
          <p:cNvPr id="4" name="Group 3">
            <a:extLst>
              <a:ext uri="{FF2B5EF4-FFF2-40B4-BE49-F238E27FC236}">
                <a16:creationId xmlns:a16="http://schemas.microsoft.com/office/drawing/2014/main" id="{2AD26302-B421-6B4B-9B7C-8806A16731AC}"/>
              </a:ext>
            </a:extLst>
          </p:cNvPr>
          <p:cNvGrpSpPr/>
          <p:nvPr/>
        </p:nvGrpSpPr>
        <p:grpSpPr>
          <a:xfrm>
            <a:off x="111512" y="126380"/>
            <a:ext cx="11939239" cy="1293542"/>
            <a:chOff x="111512" y="126380"/>
            <a:chExt cx="11939239" cy="1293542"/>
          </a:xfrm>
        </p:grpSpPr>
        <p:sp>
          <p:nvSpPr>
            <p:cNvPr id="5" name="Rectangle 4">
              <a:extLst>
                <a:ext uri="{FF2B5EF4-FFF2-40B4-BE49-F238E27FC236}">
                  <a16:creationId xmlns:a16="http://schemas.microsoft.com/office/drawing/2014/main" id="{7D6EF742-8ED6-6A4F-B8A3-AE43D6A44454}"/>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053BFBE-5554-584A-B81F-CEA74F794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7" name="Picture 6">
              <a:extLst>
                <a:ext uri="{FF2B5EF4-FFF2-40B4-BE49-F238E27FC236}">
                  <a16:creationId xmlns:a16="http://schemas.microsoft.com/office/drawing/2014/main" id="{DB7F6F06-04CD-7E47-85FC-85E88C36B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8" name="TextBox 7">
            <a:extLst>
              <a:ext uri="{FF2B5EF4-FFF2-40B4-BE49-F238E27FC236}">
                <a16:creationId xmlns:a16="http://schemas.microsoft.com/office/drawing/2014/main" id="{6C2B7506-2FE6-694E-9E69-98935E1FEA35}"/>
              </a:ext>
            </a:extLst>
          </p:cNvPr>
          <p:cNvSpPr txBox="1"/>
          <p:nvPr/>
        </p:nvSpPr>
        <p:spPr>
          <a:xfrm>
            <a:off x="1748118" y="1735513"/>
            <a:ext cx="8695765" cy="707886"/>
          </a:xfrm>
          <a:prstGeom prst="rect">
            <a:avLst/>
          </a:prstGeom>
          <a:noFill/>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Health Professionals</a:t>
            </a:r>
          </a:p>
        </p:txBody>
      </p:sp>
    </p:spTree>
    <p:extLst>
      <p:ext uri="{BB962C8B-B14F-4D97-AF65-F5344CB8AC3E}">
        <p14:creationId xmlns:p14="http://schemas.microsoft.com/office/powerpoint/2010/main" val="164801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7382" y="1455686"/>
            <a:ext cx="11937999" cy="707886"/>
          </a:xfrm>
          <a:prstGeom prst="rect">
            <a:avLst/>
          </a:prstGeom>
          <a:noFill/>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Health Professionals</a:t>
            </a:r>
          </a:p>
        </p:txBody>
      </p:sp>
      <p:sp>
        <p:nvSpPr>
          <p:cNvPr id="9" name="TextBox 8">
            <a:extLst>
              <a:ext uri="{FF2B5EF4-FFF2-40B4-BE49-F238E27FC236}">
                <a16:creationId xmlns:a16="http://schemas.microsoft.com/office/drawing/2014/main" id="{3577B55F-0D11-6644-87F6-B3C1A56C8BFC}"/>
              </a:ext>
            </a:extLst>
          </p:cNvPr>
          <p:cNvSpPr txBox="1"/>
          <p:nvPr/>
        </p:nvSpPr>
        <p:spPr>
          <a:xfrm>
            <a:off x="278970" y="2497836"/>
            <a:ext cx="11628034" cy="3877985"/>
          </a:xfrm>
          <a:prstGeom prst="rect">
            <a:avLst/>
          </a:prstGeom>
          <a:solidFill>
            <a:srgbClr val="FFC000"/>
          </a:solid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How to do it</a:t>
            </a:r>
          </a:p>
          <a:p>
            <a:pPr algn="ctr"/>
            <a:r>
              <a:rPr lang="en-US" sz="24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Stronger Collaboration Projects</a:t>
            </a:r>
          </a:p>
          <a:p>
            <a:pPr algn="ctr"/>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a:p>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r>
              <a:rPr lang="en-AU" dirty="0">
                <a:latin typeface="Helvetica Neue" panose="02000503000000020004" pitchFamily="2" charset="0"/>
                <a:ea typeface="Helvetica Neue" panose="02000503000000020004" pitchFamily="2" charset="0"/>
                <a:cs typeface="Helvetica Neue" panose="02000503000000020004" pitchFamily="2" charset="0"/>
              </a:rPr>
              <a:t>We propose to:</a:t>
            </a:r>
          </a:p>
          <a:p>
            <a:pPr>
              <a:spcAft>
                <a:spcPts val="600"/>
              </a:spcAft>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914400" lvl="1" indent="-457200">
              <a:spcAft>
                <a:spcPts val="600"/>
              </a:spcAft>
              <a:buFont typeface="+mj-lt"/>
              <a:buAutoNum type="arabicPeriod"/>
            </a:pPr>
            <a:r>
              <a:rPr lang="en-AU" dirty="0">
                <a:latin typeface="Helvetica Neue" panose="02000503000000020004" pitchFamily="2" charset="0"/>
                <a:ea typeface="Helvetica Neue" panose="02000503000000020004" pitchFamily="2" charset="0"/>
                <a:cs typeface="Helvetica Neue" panose="02000503000000020004" pitchFamily="2" charset="0"/>
              </a:rPr>
              <a:t>Draw on the collective skills of Foundation and ACPSEM members to:</a:t>
            </a:r>
          </a:p>
          <a:p>
            <a:pPr marL="457200" lvl="0" indent="-457200">
              <a:spcAft>
                <a:spcPts val="600"/>
              </a:spcAft>
              <a:buFont typeface="+mj-lt"/>
              <a:buAutoNum type="arabicPeriod"/>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1428750" lvl="2" indent="-51435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mentor and support younger or isolated health professionals with research activities and ‘brainstorming’ events; </a:t>
            </a:r>
          </a:p>
          <a:p>
            <a:pPr lvl="2">
              <a:spcAft>
                <a:spcPts val="600"/>
              </a:spcAft>
            </a:pPr>
            <a:r>
              <a:rPr lang="en-AU" dirty="0">
                <a:latin typeface="Helvetica Neue" panose="02000503000000020004" pitchFamily="2" charset="0"/>
                <a:ea typeface="Helvetica Neue" panose="02000503000000020004" pitchFamily="2" charset="0"/>
                <a:cs typeface="Helvetica Neue" panose="02000503000000020004" pitchFamily="2" charset="0"/>
              </a:rPr>
              <a:t>and </a:t>
            </a:r>
          </a:p>
          <a:p>
            <a:pPr marL="1428750" lvl="2" indent="-51435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foster collaboratively translational and best practice research.</a:t>
            </a:r>
          </a:p>
          <a:p>
            <a:pPr lvl="1"/>
            <a:endParaRPr lang="en-US" sz="1200" dirty="0"/>
          </a:p>
        </p:txBody>
      </p:sp>
    </p:spTree>
    <p:extLst>
      <p:ext uri="{BB962C8B-B14F-4D97-AF65-F5344CB8AC3E}">
        <p14:creationId xmlns:p14="http://schemas.microsoft.com/office/powerpoint/2010/main" val="126487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42880" y="1459787"/>
            <a:ext cx="11937999" cy="707886"/>
          </a:xfrm>
          <a:prstGeom prst="rect">
            <a:avLst/>
          </a:prstGeom>
          <a:noFill/>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Health Professionals</a:t>
            </a:r>
          </a:p>
        </p:txBody>
      </p:sp>
      <p:sp>
        <p:nvSpPr>
          <p:cNvPr id="9" name="TextBox 8">
            <a:extLst>
              <a:ext uri="{FF2B5EF4-FFF2-40B4-BE49-F238E27FC236}">
                <a16:creationId xmlns:a16="http://schemas.microsoft.com/office/drawing/2014/main" id="{3796290E-C344-7F44-97B9-22E2B9F147A8}"/>
              </a:ext>
            </a:extLst>
          </p:cNvPr>
          <p:cNvSpPr txBox="1"/>
          <p:nvPr/>
        </p:nvSpPr>
        <p:spPr>
          <a:xfrm>
            <a:off x="189443" y="2558620"/>
            <a:ext cx="11861308" cy="3939540"/>
          </a:xfrm>
          <a:prstGeom prst="rect">
            <a:avLst/>
          </a:prstGeom>
          <a:solidFill>
            <a:srgbClr val="FFC000"/>
          </a:solid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How to do it</a:t>
            </a:r>
          </a:p>
          <a:p>
            <a:pPr lvl="1"/>
            <a:endParaRPr lang="en-US" sz="1100" dirty="0"/>
          </a:p>
          <a:p>
            <a:pPr marL="914400" lvl="1" indent="-457200">
              <a:buFont typeface="+mj-lt"/>
              <a:buAutoNum type="arabicPeriod" startAt="2"/>
            </a:pPr>
            <a:r>
              <a:rPr lang="en-AU" dirty="0">
                <a:latin typeface="Helvetica Neue" panose="02000503000000020004" pitchFamily="2" charset="0"/>
                <a:ea typeface="Helvetica Neue" panose="02000503000000020004" pitchFamily="2" charset="0"/>
                <a:cs typeface="Helvetica Neue" panose="02000503000000020004" pitchFamily="2" charset="0"/>
              </a:rPr>
              <a:t>Encourage better healthcare technology by:</a:t>
            </a:r>
          </a:p>
          <a:p>
            <a:pPr marL="685800" lvl="1" indent="-228600">
              <a:buFont typeface="+mj-lt"/>
              <a:buAutoNum type="arabicPeriod" startAt="2"/>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1257300" lvl="2" indent="-342900">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awarding </a:t>
            </a:r>
            <a:r>
              <a:rPr lang="en-AU" dirty="0">
                <a:latin typeface="Helvetica Neue" panose="02000503000000020004" pitchFamily="2" charset="0"/>
                <a:ea typeface="Helvetica Neue" panose="02000503000000020004" pitchFamily="2" charset="0"/>
                <a:cs typeface="Helvetica Neue" panose="02000503000000020004" pitchFamily="2" charset="0"/>
                <a:hlinkClick r:id="rId5"/>
              </a:rPr>
              <a:t>prizes and grants </a:t>
            </a:r>
            <a:r>
              <a:rPr lang="en-AU" dirty="0">
                <a:latin typeface="Helvetica Neue" panose="02000503000000020004" pitchFamily="2" charset="0"/>
                <a:ea typeface="Helvetica Neue" panose="02000503000000020004" pitchFamily="2" charset="0"/>
                <a:cs typeface="Helvetica Neue" panose="02000503000000020004" pitchFamily="2" charset="0"/>
              </a:rPr>
              <a:t>to health professionals for outstanding achievements or innovative projects.</a:t>
            </a:r>
          </a:p>
          <a:p>
            <a:pPr marL="1143000" lvl="2" indent="-228600">
              <a:buFont typeface="+mj-lt"/>
              <a:buAutoNum type="arabicPeriod" startAt="2"/>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914400" lvl="1" indent="-457200">
              <a:buFont typeface="+mj-lt"/>
              <a:buAutoNum type="arabicPeriod" startAt="2"/>
            </a:pPr>
            <a:r>
              <a:rPr lang="en-AU" dirty="0">
                <a:latin typeface="Helvetica Neue" panose="02000503000000020004" pitchFamily="2" charset="0"/>
                <a:ea typeface="Helvetica Neue" panose="02000503000000020004" pitchFamily="2" charset="0"/>
                <a:cs typeface="Helvetica Neue" panose="02000503000000020004" pitchFamily="2" charset="0"/>
              </a:rPr>
              <a:t>Build health professional relationships, collaboration and raise interdisciplinary professional awareness between:</a:t>
            </a:r>
          </a:p>
          <a:p>
            <a:pPr marL="685800" lvl="1" indent="-228600">
              <a:buFont typeface="+mj-lt"/>
              <a:buAutoNum type="arabicPeriod" startAt="2"/>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1885950" lvl="3" indent="-514350">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hospitals, universities, industry and government health bodies;</a:t>
            </a:r>
          </a:p>
          <a:p>
            <a:pPr marL="1600200" lvl="3" indent="-228600">
              <a:buFont typeface="Courier New" panose="02070309020205020404" pitchFamily="49" charset="0"/>
              <a:buChar char="o"/>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1885950" lvl="3" indent="-514350">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allied organisations; and</a:t>
            </a:r>
          </a:p>
          <a:p>
            <a:pPr marL="1600200" lvl="3" indent="-228600">
              <a:buFont typeface="Courier New" panose="02070309020205020404" pitchFamily="49" charset="0"/>
              <a:buChar char="o"/>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1885950" lvl="3" indent="-514350">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patient support organisations.</a:t>
            </a:r>
            <a:r>
              <a:rPr lang="en-AU" sz="1600" dirty="0"/>
              <a:t> </a:t>
            </a:r>
          </a:p>
          <a:p>
            <a:pPr marL="1885950" lvl="3" indent="-514350">
              <a:buFont typeface="Courier New" panose="02070309020205020404" pitchFamily="49" charset="0"/>
              <a:buChar char="o"/>
            </a:pPr>
            <a:endParaRPr lang="en-AU" sz="1200" dirty="0"/>
          </a:p>
        </p:txBody>
      </p:sp>
    </p:spTree>
    <p:extLst>
      <p:ext uri="{BB962C8B-B14F-4D97-AF65-F5344CB8AC3E}">
        <p14:creationId xmlns:p14="http://schemas.microsoft.com/office/powerpoint/2010/main" val="187428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11884" y="1462978"/>
            <a:ext cx="11937999" cy="707886"/>
          </a:xfrm>
          <a:prstGeom prst="rect">
            <a:avLst/>
          </a:prstGeom>
          <a:noFill/>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Health Professionals</a:t>
            </a:r>
          </a:p>
        </p:txBody>
      </p:sp>
      <p:sp>
        <p:nvSpPr>
          <p:cNvPr id="9" name="TextBox 8">
            <a:extLst>
              <a:ext uri="{FF2B5EF4-FFF2-40B4-BE49-F238E27FC236}">
                <a16:creationId xmlns:a16="http://schemas.microsoft.com/office/drawing/2014/main" id="{8B80FA6F-BAFE-784B-894A-0909AB551C1A}"/>
              </a:ext>
            </a:extLst>
          </p:cNvPr>
          <p:cNvSpPr txBox="1"/>
          <p:nvPr/>
        </p:nvSpPr>
        <p:spPr>
          <a:xfrm>
            <a:off x="111512" y="2258719"/>
            <a:ext cx="11938371" cy="4262705"/>
          </a:xfrm>
          <a:prstGeom prst="rect">
            <a:avLst/>
          </a:prstGeom>
          <a:solidFill>
            <a:srgbClr val="FFC000"/>
          </a:solid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How to do it</a:t>
            </a:r>
          </a:p>
          <a:p>
            <a:pPr algn="ctr"/>
            <a:r>
              <a:rPr lang="en-US" sz="24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Stronger Collaboration Projects</a:t>
            </a:r>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buFont typeface="+mj-lt"/>
              <a:buAutoNum type="arabicPeriod" startAt="4"/>
            </a:pPr>
            <a:r>
              <a:rPr lang="en-AU" dirty="0">
                <a:latin typeface="Helvetica Neue" panose="02000503000000020004" pitchFamily="2" charset="0"/>
                <a:ea typeface="Helvetica Neue" panose="02000503000000020004" pitchFamily="2" charset="0"/>
                <a:cs typeface="Helvetica Neue" panose="02000503000000020004" pitchFamily="2" charset="0"/>
              </a:rPr>
              <a:t>Encourage members to publish website articles on the new innovative areas, such as:</a:t>
            </a:r>
          </a:p>
          <a:p>
            <a:pPr marL="342900" lvl="0" indent="-342900">
              <a:buFont typeface="+mj-lt"/>
              <a:buAutoNum type="arabicPeriod" startAt="4"/>
            </a:pPr>
            <a:endParaRPr lang="en-AU" sz="11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adaptive radiotherapy;</a:t>
            </a: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artificial intelligence (many specialties);</a:t>
            </a: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biomarkers (surgery and imaging);</a:t>
            </a: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image resolution and fusion (surgery, radiotherapy, cardiology and diagnostic imaging);</a:t>
            </a: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3D printing (rehabilitation surgery);</a:t>
            </a: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targeted radiotherapies (</a:t>
            </a:r>
            <a:r>
              <a:rPr lang="en-AU" dirty="0" err="1">
                <a:latin typeface="Helvetica Neue" panose="02000503000000020004" pitchFamily="2" charset="0"/>
                <a:ea typeface="Helvetica Neue" panose="02000503000000020004" pitchFamily="2" charset="0"/>
                <a:cs typeface="Helvetica Neue" panose="02000503000000020004" pitchFamily="2" charset="0"/>
              </a:rPr>
              <a:t>radiopharmacy</a:t>
            </a:r>
            <a:r>
              <a:rPr lang="en-AU" dirty="0">
                <a:latin typeface="Helvetica Neue" panose="02000503000000020004" pitchFamily="2" charset="0"/>
                <a:ea typeface="Helvetica Neue" panose="02000503000000020004" pitchFamily="2" charset="0"/>
                <a:cs typeface="Helvetica Neue" panose="02000503000000020004" pitchFamily="2" charset="0"/>
              </a:rPr>
              <a:t> and cyclotron technology); and</a:t>
            </a:r>
          </a:p>
          <a:p>
            <a:pPr marL="800100" lvl="1" indent="-342900">
              <a:spcAft>
                <a:spcPts val="600"/>
              </a:spcAft>
              <a:buFont typeface="Courier New" panose="02070309020205020404" pitchFamily="49" charset="0"/>
              <a:buChar char="o"/>
            </a:pPr>
            <a:r>
              <a:rPr lang="en-AU" dirty="0">
                <a:latin typeface="Helvetica Neue" panose="02000503000000020004" pitchFamily="2" charset="0"/>
                <a:ea typeface="Helvetica Neue" panose="02000503000000020004" pitchFamily="2" charset="0"/>
                <a:cs typeface="Helvetica Neue" panose="02000503000000020004" pitchFamily="2" charset="0"/>
              </a:rPr>
              <a:t>tumour tracking (radiotherapy)</a:t>
            </a:r>
          </a:p>
          <a:p>
            <a:pPr marL="800100" lvl="1" indent="-342900">
              <a:spcAft>
                <a:spcPts val="600"/>
              </a:spcAft>
              <a:buFont typeface="Courier New" panose="02070309020205020404" pitchFamily="49" charset="0"/>
              <a:buChar char="o"/>
            </a:pPr>
            <a:endParaRPr lang="en-AU"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11669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28704" y="5252567"/>
            <a:ext cx="11937999" cy="707886"/>
          </a:xfrm>
          <a:prstGeom prst="rect">
            <a:avLst/>
          </a:prstGeom>
          <a:noFill/>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Thank You</a:t>
            </a:r>
          </a:p>
        </p:txBody>
      </p:sp>
      <p:sp>
        <p:nvSpPr>
          <p:cNvPr id="9" name="TextBox 8">
            <a:extLst>
              <a:ext uri="{FF2B5EF4-FFF2-40B4-BE49-F238E27FC236}">
                <a16:creationId xmlns:a16="http://schemas.microsoft.com/office/drawing/2014/main" id="{3528238A-1200-BC40-BC32-5D44FB67D7AA}"/>
              </a:ext>
            </a:extLst>
          </p:cNvPr>
          <p:cNvSpPr txBox="1"/>
          <p:nvPr/>
        </p:nvSpPr>
        <p:spPr>
          <a:xfrm>
            <a:off x="5011271" y="4798914"/>
            <a:ext cx="2179126" cy="246221"/>
          </a:xfrm>
          <a:prstGeom prst="rect">
            <a:avLst/>
          </a:prstGeom>
          <a:noFill/>
        </p:spPr>
        <p:txBody>
          <a:bodyPr wrap="square" rtlCol="0">
            <a:spAutoFit/>
          </a:bodyPr>
          <a:lstStyle/>
          <a:p>
            <a:r>
              <a:rPr lang="en-US" sz="1000" dirty="0"/>
              <a:t>Lyn Oliver AM PhD MSc FAIP FACPSEM</a:t>
            </a:r>
            <a:endParaRPr lang="en-US" sz="1400" dirty="0"/>
          </a:p>
        </p:txBody>
      </p:sp>
      <p:pic>
        <p:nvPicPr>
          <p:cNvPr id="11" name="Picture 10">
            <a:extLst>
              <a:ext uri="{FF2B5EF4-FFF2-40B4-BE49-F238E27FC236}">
                <a16:creationId xmlns:a16="http://schemas.microsoft.com/office/drawing/2014/main" id="{7D0D76DB-2554-CE4B-86C0-4FF44ED7A11A}"/>
              </a:ext>
            </a:extLst>
          </p:cNvPr>
          <p:cNvPicPr>
            <a:picLocks noChangeAspect="1"/>
          </p:cNvPicPr>
          <p:nvPr/>
        </p:nvPicPr>
        <p:blipFill>
          <a:blip r:embed="rId5"/>
          <a:stretch>
            <a:fillRect/>
          </a:stretch>
        </p:blipFill>
        <p:spPr>
          <a:xfrm>
            <a:off x="4567780" y="1777570"/>
            <a:ext cx="3051573" cy="2959101"/>
          </a:xfrm>
          <a:prstGeom prst="rect">
            <a:avLst/>
          </a:prstGeom>
        </p:spPr>
      </p:pic>
    </p:spTree>
    <p:extLst>
      <p:ext uri="{BB962C8B-B14F-4D97-AF65-F5344CB8AC3E}">
        <p14:creationId xmlns:p14="http://schemas.microsoft.com/office/powerpoint/2010/main" val="402393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602E2D6B-494A-1B46-9481-16B25FDC9E88}"/>
              </a:ext>
            </a:extLst>
          </p:cNvPr>
          <p:cNvSpPr txBox="1"/>
          <p:nvPr/>
        </p:nvSpPr>
        <p:spPr>
          <a:xfrm>
            <a:off x="1238385" y="2886619"/>
            <a:ext cx="9709707" cy="3385542"/>
          </a:xfrm>
          <a:prstGeom prst="rect">
            <a:avLst/>
          </a:prstGeom>
          <a:solidFill>
            <a:srgbClr val="FFC000"/>
          </a:solidFill>
        </p:spPr>
        <p:txBody>
          <a:bodyPr wrap="square" rtlCol="0">
            <a:spAutoFit/>
          </a:bodyPr>
          <a:lstStyle/>
          <a:p>
            <a:r>
              <a:rPr lang="en-US" sz="2800" dirty="0"/>
              <a:t>Our Mission:</a:t>
            </a:r>
          </a:p>
          <a:p>
            <a:endParaRPr lang="en-US" sz="1100" b="1" dirty="0"/>
          </a:p>
          <a:p>
            <a:pPr algn="ctr"/>
            <a:r>
              <a:rPr lang="en-US" dirty="0"/>
              <a:t>(The path to get to our destination and what to achieve (</a:t>
            </a:r>
            <a:r>
              <a:rPr lang="en-US" b="1" dirty="0"/>
              <a:t>the four pillars</a:t>
            </a:r>
            <a:r>
              <a:rPr lang="en-US" dirty="0"/>
              <a:t>))</a:t>
            </a:r>
            <a:endParaRPr lang="en-AU" dirty="0"/>
          </a:p>
          <a:p>
            <a:endParaRPr lang="en-AU" sz="1100" dirty="0"/>
          </a:p>
          <a:p>
            <a:pPr marL="800100" lvl="1" indent="-342900">
              <a:buFont typeface="Arial" panose="020B0604020202020204" pitchFamily="34" charset="0"/>
              <a:buChar char="•"/>
            </a:pPr>
            <a:r>
              <a:rPr lang="en-AU" dirty="0"/>
              <a:t>Promote </a:t>
            </a:r>
            <a:r>
              <a:rPr lang="en-AU" dirty="0">
                <a:solidFill>
                  <a:srgbClr val="C00000"/>
                </a:solidFill>
              </a:rPr>
              <a:t>research and development </a:t>
            </a:r>
            <a:r>
              <a:rPr lang="en-AU" dirty="0"/>
              <a:t>in Australia and New Zealand</a:t>
            </a:r>
          </a:p>
          <a:p>
            <a:pPr lvl="1"/>
            <a:r>
              <a:rPr lang="en-AU" dirty="0"/>
              <a:t> </a:t>
            </a:r>
          </a:p>
          <a:p>
            <a:pPr marL="800100" lvl="1" indent="-342900">
              <a:buFont typeface="Arial" panose="020B0604020202020204" pitchFamily="34" charset="0"/>
              <a:buChar char="•"/>
            </a:pPr>
            <a:r>
              <a:rPr lang="en-AU" dirty="0"/>
              <a:t>Support </a:t>
            </a:r>
            <a:r>
              <a:rPr lang="en-AU" dirty="0">
                <a:solidFill>
                  <a:srgbClr val="C00000"/>
                </a:solidFill>
              </a:rPr>
              <a:t>training and education</a:t>
            </a:r>
            <a:r>
              <a:rPr lang="en-AU" dirty="0"/>
              <a:t> initiatives in </a:t>
            </a:r>
            <a:r>
              <a:rPr lang="en-AU" dirty="0">
                <a:solidFill>
                  <a:srgbClr val="C00000"/>
                </a:solidFill>
              </a:rPr>
              <a:t>low to middle income countries</a:t>
            </a:r>
          </a:p>
          <a:p>
            <a:pPr lvl="1"/>
            <a:r>
              <a:rPr lang="en-AU" dirty="0"/>
              <a:t> </a:t>
            </a:r>
          </a:p>
          <a:p>
            <a:pPr marL="800100" lvl="1" indent="-342900">
              <a:buFont typeface="Arial" panose="020B0604020202020204" pitchFamily="34" charset="0"/>
              <a:buChar char="•"/>
            </a:pPr>
            <a:r>
              <a:rPr lang="en-AU" dirty="0">
                <a:solidFill>
                  <a:srgbClr val="C00000"/>
                </a:solidFill>
              </a:rPr>
              <a:t>Facilitate knowledge exchange </a:t>
            </a:r>
            <a:r>
              <a:rPr lang="en-AU" dirty="0"/>
              <a:t>with health professionals and the community</a:t>
            </a:r>
          </a:p>
          <a:p>
            <a:pPr lvl="1"/>
            <a:r>
              <a:rPr lang="en-AU" dirty="0"/>
              <a:t> </a:t>
            </a:r>
          </a:p>
          <a:p>
            <a:pPr marL="800100" lvl="1" indent="-342900">
              <a:buFont typeface="Arial" panose="020B0604020202020204" pitchFamily="34" charset="0"/>
              <a:buChar char="•"/>
            </a:pPr>
            <a:r>
              <a:rPr lang="en-AU" dirty="0"/>
              <a:t>Undertake </a:t>
            </a:r>
            <a:r>
              <a:rPr lang="en-AU" dirty="0">
                <a:solidFill>
                  <a:srgbClr val="C00000"/>
                </a:solidFill>
              </a:rPr>
              <a:t>other charitable activities </a:t>
            </a:r>
            <a:r>
              <a:rPr lang="en-AU" dirty="0"/>
              <a:t>that align with the objects of the Foundation</a:t>
            </a:r>
            <a:r>
              <a:rPr lang="en-GB" dirty="0"/>
              <a:t> </a:t>
            </a:r>
          </a:p>
          <a:p>
            <a:pPr lvl="1"/>
            <a:endParaRPr lang="en-AU" sz="1200" dirty="0"/>
          </a:p>
        </p:txBody>
      </p:sp>
      <p:sp>
        <p:nvSpPr>
          <p:cNvPr id="16" name="TextBox 15">
            <a:extLst>
              <a:ext uri="{FF2B5EF4-FFF2-40B4-BE49-F238E27FC236}">
                <a16:creationId xmlns:a16="http://schemas.microsoft.com/office/drawing/2014/main" id="{3D0308ED-27B5-9344-9012-3FEFADA53DD1}"/>
              </a:ext>
            </a:extLst>
          </p:cNvPr>
          <p:cNvSpPr txBox="1"/>
          <p:nvPr/>
        </p:nvSpPr>
        <p:spPr>
          <a:xfrm>
            <a:off x="1287649" y="1515667"/>
            <a:ext cx="2307203" cy="461665"/>
          </a:xfrm>
          <a:prstGeom prst="rect">
            <a:avLst/>
          </a:prstGeom>
          <a:solidFill>
            <a:srgbClr val="0070C0"/>
          </a:solidFill>
          <a:ln w="50800">
            <a:solidFill>
              <a:schemeClr val="tx1"/>
            </a:solidFill>
          </a:ln>
        </p:spPr>
        <p:txBody>
          <a:bodyPr wrap="square" rtlCol="0">
            <a:spAutoFit/>
          </a:bodyPr>
          <a:lstStyle/>
          <a:p>
            <a:pPr algn="ctr"/>
            <a:r>
              <a:rPr lang="en-US" sz="2400" dirty="0">
                <a:solidFill>
                  <a:schemeClr val="bg1"/>
                </a:solidFill>
              </a:rPr>
              <a:t>Community</a:t>
            </a:r>
          </a:p>
        </p:txBody>
      </p:sp>
      <p:sp>
        <p:nvSpPr>
          <p:cNvPr id="17" name="TextBox 16">
            <a:extLst>
              <a:ext uri="{FF2B5EF4-FFF2-40B4-BE49-F238E27FC236}">
                <a16:creationId xmlns:a16="http://schemas.microsoft.com/office/drawing/2014/main" id="{D21B99BC-3F76-C842-8534-B9FF9F5D0CC9}"/>
              </a:ext>
            </a:extLst>
          </p:cNvPr>
          <p:cNvSpPr txBox="1"/>
          <p:nvPr/>
        </p:nvSpPr>
        <p:spPr>
          <a:xfrm>
            <a:off x="4545771" y="1511565"/>
            <a:ext cx="3102999" cy="461665"/>
          </a:xfrm>
          <a:prstGeom prst="rect">
            <a:avLst/>
          </a:prstGeom>
          <a:solidFill>
            <a:srgbClr val="0070C0"/>
          </a:solidFill>
          <a:ln w="50800">
            <a:solidFill>
              <a:schemeClr val="tx1"/>
            </a:solidFill>
          </a:ln>
        </p:spPr>
        <p:txBody>
          <a:bodyPr wrap="square" rtlCol="0">
            <a:spAutoFit/>
          </a:bodyPr>
          <a:lstStyle/>
          <a:p>
            <a:pPr algn="ctr"/>
            <a:r>
              <a:rPr lang="en-US" sz="2400" dirty="0">
                <a:solidFill>
                  <a:schemeClr val="bg1"/>
                </a:solidFill>
              </a:rPr>
              <a:t>Health Professionals</a:t>
            </a:r>
          </a:p>
        </p:txBody>
      </p:sp>
      <p:sp>
        <p:nvSpPr>
          <p:cNvPr id="18" name="TextBox 17">
            <a:extLst>
              <a:ext uri="{FF2B5EF4-FFF2-40B4-BE49-F238E27FC236}">
                <a16:creationId xmlns:a16="http://schemas.microsoft.com/office/drawing/2014/main" id="{AFDD1772-ADEF-1E47-A020-B6FC98DD78CF}"/>
              </a:ext>
            </a:extLst>
          </p:cNvPr>
          <p:cNvSpPr txBox="1"/>
          <p:nvPr/>
        </p:nvSpPr>
        <p:spPr>
          <a:xfrm>
            <a:off x="8533249" y="1495875"/>
            <a:ext cx="2390555" cy="461665"/>
          </a:xfrm>
          <a:prstGeom prst="rect">
            <a:avLst/>
          </a:prstGeom>
          <a:solidFill>
            <a:srgbClr val="0070C0"/>
          </a:solidFill>
          <a:ln w="50800">
            <a:solidFill>
              <a:schemeClr val="tx1"/>
            </a:solidFill>
          </a:ln>
        </p:spPr>
        <p:txBody>
          <a:bodyPr wrap="square" rtlCol="0">
            <a:spAutoFit/>
          </a:bodyPr>
          <a:lstStyle/>
          <a:p>
            <a:pPr algn="ctr"/>
            <a:r>
              <a:rPr lang="en-US" sz="2400" dirty="0">
                <a:solidFill>
                  <a:schemeClr val="bg1"/>
                </a:solidFill>
              </a:rPr>
              <a:t>Asia Pacific</a:t>
            </a:r>
          </a:p>
        </p:txBody>
      </p:sp>
      <p:sp>
        <p:nvSpPr>
          <p:cNvPr id="19" name="Title 15">
            <a:extLst>
              <a:ext uri="{FF2B5EF4-FFF2-40B4-BE49-F238E27FC236}">
                <a16:creationId xmlns:a16="http://schemas.microsoft.com/office/drawing/2014/main" id="{8F3C3FA9-5973-224B-A25B-174143995A80}"/>
              </a:ext>
            </a:extLst>
          </p:cNvPr>
          <p:cNvSpPr txBox="1">
            <a:spLocks/>
          </p:cNvSpPr>
          <p:nvPr/>
        </p:nvSpPr>
        <p:spPr>
          <a:xfrm>
            <a:off x="1267773" y="704741"/>
            <a:ext cx="9666140" cy="646331"/>
          </a:xfrm>
          <a:prstGeom prst="rect">
            <a:avLst/>
          </a:prstGeom>
          <a:solidFill>
            <a:srgbClr val="FFC000"/>
          </a:solidFill>
          <a:ln w="50800">
            <a:solidFill>
              <a:schemeClr val="tx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a:latin typeface="Times New Roman" panose="02020603050405020304" pitchFamily="18" charset="0"/>
                <a:cs typeface="Times New Roman" panose="02020603050405020304" pitchFamily="18" charset="0"/>
              </a:rPr>
              <a:t>ACPSEM Foundation Ltd</a:t>
            </a:r>
            <a:endParaRPr lang="en-AU"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1CE3311-2D68-6A44-A707-DCFA92ED8E84}"/>
              </a:ext>
            </a:extLst>
          </p:cNvPr>
          <p:cNvSpPr txBox="1"/>
          <p:nvPr/>
        </p:nvSpPr>
        <p:spPr>
          <a:xfrm>
            <a:off x="1396409" y="2573079"/>
            <a:ext cx="311889"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15D60792-FF1A-BA44-879B-C198B4F9DF3E}"/>
              </a:ext>
            </a:extLst>
          </p:cNvPr>
          <p:cNvSpPr txBox="1"/>
          <p:nvPr/>
        </p:nvSpPr>
        <p:spPr>
          <a:xfrm>
            <a:off x="1305372" y="2199693"/>
            <a:ext cx="2307203" cy="338554"/>
          </a:xfrm>
          <a:prstGeom prst="rect">
            <a:avLst/>
          </a:prstGeom>
          <a:solidFill>
            <a:srgbClr val="FFC000"/>
          </a:solidFill>
          <a:ln w="50800">
            <a:solidFill>
              <a:schemeClr val="tx1"/>
            </a:solidFill>
          </a:ln>
        </p:spPr>
        <p:txBody>
          <a:bodyPr wrap="square" rtlCol="0">
            <a:spAutoFit/>
          </a:bodyPr>
          <a:lstStyle/>
          <a:p>
            <a:pPr algn="ctr"/>
            <a:r>
              <a:rPr lang="en-US" sz="1600" dirty="0">
                <a:solidFill>
                  <a:schemeClr val="bg1"/>
                </a:solidFill>
                <a:hlinkClick r:id="rId3"/>
              </a:rPr>
              <a:t>Reach Out</a:t>
            </a:r>
            <a:endParaRPr lang="en-US" sz="1600" dirty="0">
              <a:solidFill>
                <a:schemeClr val="bg1"/>
              </a:solidFill>
            </a:endParaRPr>
          </a:p>
        </p:txBody>
      </p:sp>
      <p:sp>
        <p:nvSpPr>
          <p:cNvPr id="11" name="TextBox 10">
            <a:extLst>
              <a:ext uri="{FF2B5EF4-FFF2-40B4-BE49-F238E27FC236}">
                <a16:creationId xmlns:a16="http://schemas.microsoft.com/office/drawing/2014/main" id="{93063FFE-272E-4B40-ADC3-BFB46126126B}"/>
              </a:ext>
            </a:extLst>
          </p:cNvPr>
          <p:cNvSpPr txBox="1"/>
          <p:nvPr/>
        </p:nvSpPr>
        <p:spPr>
          <a:xfrm>
            <a:off x="4549318" y="2209767"/>
            <a:ext cx="3102999" cy="338554"/>
          </a:xfrm>
          <a:prstGeom prst="rect">
            <a:avLst/>
          </a:prstGeom>
          <a:solidFill>
            <a:srgbClr val="FFC000"/>
          </a:solidFill>
          <a:ln w="50800">
            <a:solidFill>
              <a:schemeClr val="tx1"/>
            </a:solidFill>
          </a:ln>
        </p:spPr>
        <p:txBody>
          <a:bodyPr wrap="square" rtlCol="0">
            <a:spAutoFit/>
          </a:bodyPr>
          <a:lstStyle/>
          <a:p>
            <a:pPr algn="ctr"/>
            <a:r>
              <a:rPr lang="en-US" sz="1600" dirty="0">
                <a:solidFill>
                  <a:schemeClr val="bg1"/>
                </a:solidFill>
                <a:hlinkClick r:id="rId4"/>
              </a:rPr>
              <a:t>Research &amp; Development</a:t>
            </a:r>
            <a:endParaRPr lang="en-US" sz="1600" dirty="0">
              <a:solidFill>
                <a:schemeClr val="bg1"/>
              </a:solidFill>
            </a:endParaRPr>
          </a:p>
        </p:txBody>
      </p:sp>
      <p:sp>
        <p:nvSpPr>
          <p:cNvPr id="12" name="TextBox 11">
            <a:extLst>
              <a:ext uri="{FF2B5EF4-FFF2-40B4-BE49-F238E27FC236}">
                <a16:creationId xmlns:a16="http://schemas.microsoft.com/office/drawing/2014/main" id="{0CBEA6A4-D8BC-9E4E-BC2A-07CCADF59A62}"/>
              </a:ext>
            </a:extLst>
          </p:cNvPr>
          <p:cNvSpPr txBox="1"/>
          <p:nvPr/>
        </p:nvSpPr>
        <p:spPr>
          <a:xfrm>
            <a:off x="8550971" y="2222430"/>
            <a:ext cx="2390555" cy="338554"/>
          </a:xfrm>
          <a:prstGeom prst="rect">
            <a:avLst/>
          </a:prstGeom>
          <a:solidFill>
            <a:srgbClr val="FFC000"/>
          </a:solidFill>
          <a:ln w="50800">
            <a:solidFill>
              <a:schemeClr val="tx1"/>
            </a:solidFill>
          </a:ln>
        </p:spPr>
        <p:txBody>
          <a:bodyPr wrap="square" rtlCol="0">
            <a:spAutoFit/>
          </a:bodyPr>
          <a:lstStyle/>
          <a:p>
            <a:pPr algn="ctr"/>
            <a:r>
              <a:rPr lang="en-US" sz="1600" dirty="0">
                <a:solidFill>
                  <a:schemeClr val="bg1"/>
                </a:solidFill>
                <a:hlinkClick r:id="rId5"/>
              </a:rPr>
              <a:t>Training &amp; Educatio</a:t>
            </a:r>
            <a:r>
              <a:rPr lang="en-US" sz="1600" dirty="0">
                <a:solidFill>
                  <a:schemeClr val="bg1"/>
                </a:solidFill>
              </a:rPr>
              <a:t>n</a:t>
            </a:r>
          </a:p>
        </p:txBody>
      </p:sp>
    </p:spTree>
    <p:extLst>
      <p:ext uri="{BB962C8B-B14F-4D97-AF65-F5344CB8AC3E}">
        <p14:creationId xmlns:p14="http://schemas.microsoft.com/office/powerpoint/2010/main" val="185857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09B90ECC-F882-E944-B358-868851190077}"/>
              </a:ext>
            </a:extLst>
          </p:cNvPr>
          <p:cNvSpPr txBox="1"/>
          <p:nvPr/>
        </p:nvSpPr>
        <p:spPr>
          <a:xfrm>
            <a:off x="2614613" y="2185988"/>
            <a:ext cx="6757987" cy="112871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FA2D396-3D88-8046-BF87-CA1D87B4D46B}"/>
              </a:ext>
            </a:extLst>
          </p:cNvPr>
          <p:cNvSpPr txBox="1"/>
          <p:nvPr/>
        </p:nvSpPr>
        <p:spPr>
          <a:xfrm>
            <a:off x="142880" y="1571618"/>
            <a:ext cx="11937999" cy="707886"/>
          </a:xfrm>
          <a:prstGeom prst="rect">
            <a:avLst/>
          </a:prstGeom>
          <a:noFill/>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ACPSEM Foundation Ltd</a:t>
            </a:r>
          </a:p>
        </p:txBody>
      </p:sp>
      <p:sp>
        <p:nvSpPr>
          <p:cNvPr id="9" name="TextBox 8">
            <a:extLst>
              <a:ext uri="{FF2B5EF4-FFF2-40B4-BE49-F238E27FC236}">
                <a16:creationId xmlns:a16="http://schemas.microsoft.com/office/drawing/2014/main" id="{62F03D11-4B81-4141-9B04-B984233B8C4C}"/>
              </a:ext>
            </a:extLst>
          </p:cNvPr>
          <p:cNvSpPr txBox="1"/>
          <p:nvPr/>
        </p:nvSpPr>
        <p:spPr>
          <a:xfrm>
            <a:off x="1544906" y="3711837"/>
            <a:ext cx="9105166" cy="2431435"/>
          </a:xfrm>
          <a:prstGeom prst="rect">
            <a:avLst/>
          </a:prstGeom>
          <a:solidFill>
            <a:srgbClr val="FFC000"/>
          </a:solidFill>
        </p:spPr>
        <p:txBody>
          <a:bodyPr wrap="square" rtlCol="0">
            <a:spAutoFit/>
          </a:bodyPr>
          <a:lstStyle/>
          <a:p>
            <a:r>
              <a:rPr lang="en-GB" sz="4400" dirty="0"/>
              <a:t>Vision:</a:t>
            </a:r>
            <a:endParaRPr lang="en-GB" sz="3200" dirty="0"/>
          </a:p>
          <a:p>
            <a:pPr algn="ctr"/>
            <a:r>
              <a:rPr lang="en-GB" sz="3200" dirty="0"/>
              <a:t>(What we aspire to achieve in the future)</a:t>
            </a:r>
          </a:p>
          <a:p>
            <a:endParaRPr lang="en-AU" sz="1200" dirty="0"/>
          </a:p>
          <a:p>
            <a:pPr lvl="0" algn="ctr"/>
            <a:r>
              <a:rPr lang="en-AU" sz="3200" b="1" dirty="0">
                <a:solidFill>
                  <a:srgbClr val="C00000"/>
                </a:solidFill>
              </a:rPr>
              <a:t>Access to better healthcare technology for everyone.</a:t>
            </a:r>
          </a:p>
          <a:p>
            <a:endParaRPr lang="en-US" sz="3200" dirty="0"/>
          </a:p>
        </p:txBody>
      </p:sp>
      <p:sp>
        <p:nvSpPr>
          <p:cNvPr id="10" name="TextBox 9">
            <a:extLst>
              <a:ext uri="{FF2B5EF4-FFF2-40B4-BE49-F238E27FC236}">
                <a16:creationId xmlns:a16="http://schemas.microsoft.com/office/drawing/2014/main" id="{64570772-86A2-EC4D-B524-B6E692476280}"/>
              </a:ext>
            </a:extLst>
          </p:cNvPr>
          <p:cNvSpPr txBox="1"/>
          <p:nvPr/>
        </p:nvSpPr>
        <p:spPr>
          <a:xfrm>
            <a:off x="1598391" y="1804701"/>
            <a:ext cx="9006857" cy="707886"/>
          </a:xfrm>
          <a:prstGeom prst="rect">
            <a:avLst/>
          </a:prstGeom>
          <a:solidFill>
            <a:srgbClr val="FFC000"/>
          </a:solidFill>
          <a:ln w="50800">
            <a:solidFill>
              <a:schemeClr val="tx1"/>
            </a:solidFill>
          </a:ln>
        </p:spPr>
        <p:txBody>
          <a:bodyPr wrap="square" rtlCol="0">
            <a:spAutoFit/>
          </a:bodyPr>
          <a:lstStyle/>
          <a:p>
            <a:pPr algn="ctr"/>
            <a:r>
              <a:rPr lang="en-AU" sz="4000" dirty="0">
                <a:latin typeface="Times New Roman" panose="02020603050405020304" pitchFamily="18" charset="0"/>
                <a:cs typeface="Times New Roman" panose="02020603050405020304" pitchFamily="18" charset="0"/>
              </a:rPr>
              <a:t>ACPSEM Foundation Ltd</a:t>
            </a:r>
          </a:p>
        </p:txBody>
      </p:sp>
      <p:sp>
        <p:nvSpPr>
          <p:cNvPr id="11" name="TextBox 10">
            <a:extLst>
              <a:ext uri="{FF2B5EF4-FFF2-40B4-BE49-F238E27FC236}">
                <a16:creationId xmlns:a16="http://schemas.microsoft.com/office/drawing/2014/main" id="{465D1AD5-DFD8-8D4B-B7A7-2E0CF9423865}"/>
              </a:ext>
            </a:extLst>
          </p:cNvPr>
          <p:cNvSpPr txBox="1"/>
          <p:nvPr/>
        </p:nvSpPr>
        <p:spPr>
          <a:xfrm>
            <a:off x="1544907" y="2944152"/>
            <a:ext cx="9042412" cy="461665"/>
          </a:xfrm>
          <a:prstGeom prst="rect">
            <a:avLst/>
          </a:prstGeom>
          <a:solidFill>
            <a:srgbClr val="FFC000"/>
          </a:solidFill>
          <a:ln w="50800">
            <a:solidFill>
              <a:schemeClr val="tx1"/>
            </a:solidFill>
          </a:ln>
        </p:spPr>
        <p:txBody>
          <a:bodyPr wrap="square" rtlCol="0">
            <a:spAutoFit/>
          </a:bodyPr>
          <a:lstStyle/>
          <a:p>
            <a:pPr algn="ctr"/>
            <a:r>
              <a:rPr lang="en-AU" sz="2400" dirty="0">
                <a:latin typeface="Times New Roman" panose="02020603050405020304" pitchFamily="18" charset="0"/>
                <a:cs typeface="Times New Roman" panose="02020603050405020304" pitchFamily="18" charset="0"/>
              </a:rPr>
              <a:t>T/A Better Healthcare Technology Foundation</a:t>
            </a:r>
          </a:p>
        </p:txBody>
      </p:sp>
    </p:spTree>
    <p:extLst>
      <p:ext uri="{BB962C8B-B14F-4D97-AF65-F5344CB8AC3E}">
        <p14:creationId xmlns:p14="http://schemas.microsoft.com/office/powerpoint/2010/main" val="193111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D396-3312-4E47-9EB7-659033727160}"/>
              </a:ext>
            </a:extLst>
          </p:cNvPr>
          <p:cNvSpPr>
            <a:spLocks noGrp="1"/>
          </p:cNvSpPr>
          <p:nvPr>
            <p:ph type="title"/>
          </p:nvPr>
        </p:nvSpPr>
        <p:spPr/>
        <p:txBody>
          <a:bodyPr/>
          <a:lstStyle/>
          <a:p>
            <a:endParaRPr lang="en-US" dirty="0"/>
          </a:p>
        </p:txBody>
      </p:sp>
      <p:grpSp>
        <p:nvGrpSpPr>
          <p:cNvPr id="3" name="Group 2">
            <a:extLst>
              <a:ext uri="{FF2B5EF4-FFF2-40B4-BE49-F238E27FC236}">
                <a16:creationId xmlns:a16="http://schemas.microsoft.com/office/drawing/2014/main" id="{25D329C4-0026-0E4E-ACFF-303754D5B475}"/>
              </a:ext>
            </a:extLst>
          </p:cNvPr>
          <p:cNvGrpSpPr/>
          <p:nvPr/>
        </p:nvGrpSpPr>
        <p:grpSpPr>
          <a:xfrm>
            <a:off x="129442" y="126380"/>
            <a:ext cx="11939239" cy="1293542"/>
            <a:chOff x="111512" y="126380"/>
            <a:chExt cx="11939239" cy="1293542"/>
          </a:xfrm>
        </p:grpSpPr>
        <p:sp>
          <p:nvSpPr>
            <p:cNvPr id="4" name="Rectangle 3">
              <a:extLst>
                <a:ext uri="{FF2B5EF4-FFF2-40B4-BE49-F238E27FC236}">
                  <a16:creationId xmlns:a16="http://schemas.microsoft.com/office/drawing/2014/main" id="{C1518939-6CC7-7042-88E0-6453F7FFBB32}"/>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58095A39-D1CA-404B-A02F-480D3D3B2B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6" name="Picture 5">
              <a:extLst>
                <a:ext uri="{FF2B5EF4-FFF2-40B4-BE49-F238E27FC236}">
                  <a16:creationId xmlns:a16="http://schemas.microsoft.com/office/drawing/2014/main" id="{A4A61094-FCB0-2240-8AD1-9583ACD1C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8" name="TextBox 7">
            <a:extLst>
              <a:ext uri="{FF2B5EF4-FFF2-40B4-BE49-F238E27FC236}">
                <a16:creationId xmlns:a16="http://schemas.microsoft.com/office/drawing/2014/main" id="{0DD424AE-693E-0A49-A63D-80E231C4C970}"/>
              </a:ext>
            </a:extLst>
          </p:cNvPr>
          <p:cNvSpPr txBox="1"/>
          <p:nvPr/>
        </p:nvSpPr>
        <p:spPr>
          <a:xfrm>
            <a:off x="2996002" y="1461343"/>
            <a:ext cx="6214843" cy="707886"/>
          </a:xfrm>
          <a:prstGeom prst="rect">
            <a:avLst/>
          </a:prstGeom>
          <a:noFill/>
        </p:spPr>
        <p:txBody>
          <a:bodyPr wrap="none" rtlCol="0">
            <a:spAutoFit/>
          </a:bodyPr>
          <a:lstStyle/>
          <a:p>
            <a:r>
              <a:rPr lang="en-US" sz="4000" dirty="0"/>
              <a:t>For a Sustainable Foundation</a:t>
            </a:r>
          </a:p>
        </p:txBody>
      </p:sp>
      <p:sp>
        <p:nvSpPr>
          <p:cNvPr id="9" name="TextBox 8">
            <a:extLst>
              <a:ext uri="{FF2B5EF4-FFF2-40B4-BE49-F238E27FC236}">
                <a16:creationId xmlns:a16="http://schemas.microsoft.com/office/drawing/2014/main" id="{17465208-915A-E148-9049-3C5264420552}"/>
              </a:ext>
            </a:extLst>
          </p:cNvPr>
          <p:cNvSpPr txBox="1"/>
          <p:nvPr/>
        </p:nvSpPr>
        <p:spPr>
          <a:xfrm>
            <a:off x="1535475" y="2536295"/>
            <a:ext cx="9132525" cy="3293209"/>
          </a:xfrm>
          <a:prstGeom prst="rect">
            <a:avLst/>
          </a:prstGeom>
          <a:solidFill>
            <a:srgbClr val="FFC000"/>
          </a:solidFill>
        </p:spPr>
        <p:txBody>
          <a:bodyPr wrap="square" rtlCol="0">
            <a:spAutoFit/>
          </a:bodyPr>
          <a:lstStyle/>
          <a:p>
            <a:r>
              <a:rPr lang="en-US" sz="2400" dirty="0"/>
              <a:t>What we need:</a:t>
            </a:r>
          </a:p>
          <a:p>
            <a:endParaRPr lang="en-US" sz="1200" dirty="0"/>
          </a:p>
          <a:p>
            <a:pPr marL="342900" indent="-342900">
              <a:buFont typeface="Arial" panose="020B0604020202020204" pitchFamily="34" charset="0"/>
              <a:buChar char="•"/>
            </a:pPr>
            <a:r>
              <a:rPr lang="en-US" dirty="0"/>
              <a:t>Administrative governance support to satisfy ACNC charitable registration;		✓</a:t>
            </a:r>
          </a:p>
          <a:p>
            <a:endParaRPr lang="en-US" dirty="0"/>
          </a:p>
          <a:p>
            <a:pPr marL="342900" indent="-342900">
              <a:buFont typeface="Arial" panose="020B0604020202020204" pitchFamily="34" charset="0"/>
              <a:buChar char="•"/>
            </a:pPr>
            <a:r>
              <a:rPr lang="en-US" dirty="0"/>
              <a:t>Fund resources (strategic plan for income versus expenditure and ‘sinking’ fund);	✕</a:t>
            </a:r>
          </a:p>
          <a:p>
            <a:endParaRPr lang="en-US" dirty="0"/>
          </a:p>
          <a:p>
            <a:pPr marL="342900" indent="-342900">
              <a:buFont typeface="Arial" panose="020B0604020202020204" pitchFamily="34" charset="0"/>
              <a:buChar char="•"/>
            </a:pPr>
            <a:r>
              <a:rPr lang="en-US" dirty="0"/>
              <a:t>Funds for knowledge exchange (meetings, workshops and website);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Member support							✕</a:t>
            </a:r>
          </a:p>
          <a:p>
            <a:r>
              <a:rPr lang="en-US" dirty="0"/>
              <a:t>(donations, participation in committees, fund raising and website team);</a:t>
            </a:r>
          </a:p>
          <a:p>
            <a:endParaRPr lang="en-US" sz="2000" dirty="0"/>
          </a:p>
        </p:txBody>
      </p:sp>
      <p:pic>
        <p:nvPicPr>
          <p:cNvPr id="7" name="Picture 6">
            <a:extLst>
              <a:ext uri="{FF2B5EF4-FFF2-40B4-BE49-F238E27FC236}">
                <a16:creationId xmlns:a16="http://schemas.microsoft.com/office/drawing/2014/main" id="{96B48799-391E-794D-BDAA-76A80CA83D11}"/>
              </a:ext>
            </a:extLst>
          </p:cNvPr>
          <p:cNvPicPr>
            <a:picLocks noChangeAspect="1"/>
          </p:cNvPicPr>
          <p:nvPr/>
        </p:nvPicPr>
        <p:blipFill>
          <a:blip r:embed="rId5"/>
          <a:stretch>
            <a:fillRect/>
          </a:stretch>
        </p:blipFill>
        <p:spPr>
          <a:xfrm>
            <a:off x="10310144" y="1814830"/>
            <a:ext cx="1731741" cy="1611122"/>
          </a:xfrm>
          <a:prstGeom prst="rect">
            <a:avLst/>
          </a:prstGeom>
        </p:spPr>
      </p:pic>
    </p:spTree>
    <p:extLst>
      <p:ext uri="{BB962C8B-B14F-4D97-AF65-F5344CB8AC3E}">
        <p14:creationId xmlns:p14="http://schemas.microsoft.com/office/powerpoint/2010/main" val="407406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BCF4-7D19-524A-9003-C01B6D404DA6}"/>
              </a:ext>
            </a:extLst>
          </p:cNvPr>
          <p:cNvSpPr>
            <a:spLocks noGrp="1"/>
          </p:cNvSpPr>
          <p:nvPr>
            <p:ph type="title"/>
          </p:nvPr>
        </p:nvSpPr>
        <p:spPr/>
        <p:txBody>
          <a:bodyPr/>
          <a:lstStyle/>
          <a:p>
            <a:endParaRPr lang="en-US" dirty="0"/>
          </a:p>
        </p:txBody>
      </p:sp>
      <p:grpSp>
        <p:nvGrpSpPr>
          <p:cNvPr id="3" name="Group 2">
            <a:extLst>
              <a:ext uri="{FF2B5EF4-FFF2-40B4-BE49-F238E27FC236}">
                <a16:creationId xmlns:a16="http://schemas.microsoft.com/office/drawing/2014/main" id="{C509C1FD-DDF0-BB45-A213-F846830423A3}"/>
              </a:ext>
            </a:extLst>
          </p:cNvPr>
          <p:cNvGrpSpPr/>
          <p:nvPr/>
        </p:nvGrpSpPr>
        <p:grpSpPr>
          <a:xfrm>
            <a:off x="129442" y="126380"/>
            <a:ext cx="11939239" cy="1293542"/>
            <a:chOff x="111512" y="126380"/>
            <a:chExt cx="11939239" cy="1293542"/>
          </a:xfrm>
        </p:grpSpPr>
        <p:sp>
          <p:nvSpPr>
            <p:cNvPr id="4" name="Rectangle 3">
              <a:extLst>
                <a:ext uri="{FF2B5EF4-FFF2-40B4-BE49-F238E27FC236}">
                  <a16:creationId xmlns:a16="http://schemas.microsoft.com/office/drawing/2014/main" id="{EF78D633-73A5-604E-AF24-85C3EBA8FE63}"/>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10D133E2-0966-8947-85DE-5532EFC93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6" name="Picture 5">
              <a:extLst>
                <a:ext uri="{FF2B5EF4-FFF2-40B4-BE49-F238E27FC236}">
                  <a16:creationId xmlns:a16="http://schemas.microsoft.com/office/drawing/2014/main" id="{FD045843-82E8-ED43-B639-D1B9C13AA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7" name="TextBox 6">
            <a:extLst>
              <a:ext uri="{FF2B5EF4-FFF2-40B4-BE49-F238E27FC236}">
                <a16:creationId xmlns:a16="http://schemas.microsoft.com/office/drawing/2014/main" id="{4BFA76A2-1FEE-BD47-BB1D-8CF9E003801F}"/>
              </a:ext>
            </a:extLst>
          </p:cNvPr>
          <p:cNvSpPr txBox="1"/>
          <p:nvPr/>
        </p:nvSpPr>
        <p:spPr>
          <a:xfrm>
            <a:off x="4265231" y="1460703"/>
            <a:ext cx="3663632" cy="707886"/>
          </a:xfrm>
          <a:prstGeom prst="rect">
            <a:avLst/>
          </a:prstGeom>
          <a:noFill/>
        </p:spPr>
        <p:txBody>
          <a:bodyPr wrap="none" rtlCol="0">
            <a:spAutoFit/>
          </a:bodyPr>
          <a:lstStyle/>
          <a:p>
            <a:pPr algn="ctr"/>
            <a:r>
              <a:rPr lang="en-US" sz="4000" dirty="0"/>
              <a:t>Website Support</a:t>
            </a:r>
          </a:p>
        </p:txBody>
      </p:sp>
      <p:sp>
        <p:nvSpPr>
          <p:cNvPr id="8" name="TextBox 7">
            <a:extLst>
              <a:ext uri="{FF2B5EF4-FFF2-40B4-BE49-F238E27FC236}">
                <a16:creationId xmlns:a16="http://schemas.microsoft.com/office/drawing/2014/main" id="{9B78C47D-0BDA-F446-9FA8-4B9D3A9E9C24}"/>
              </a:ext>
            </a:extLst>
          </p:cNvPr>
          <p:cNvSpPr txBox="1"/>
          <p:nvPr/>
        </p:nvSpPr>
        <p:spPr>
          <a:xfrm>
            <a:off x="2366681" y="2494698"/>
            <a:ext cx="7476565" cy="3570208"/>
          </a:xfrm>
          <a:prstGeom prst="rect">
            <a:avLst/>
          </a:prstGeom>
          <a:solidFill>
            <a:srgbClr val="FFC000"/>
          </a:solidFill>
        </p:spPr>
        <p:txBody>
          <a:bodyPr wrap="square" rtlCol="0">
            <a:spAutoFit/>
          </a:bodyPr>
          <a:lstStyle/>
          <a:p>
            <a:r>
              <a:rPr lang="en-US" sz="2400" dirty="0"/>
              <a:t>We need your support for:</a:t>
            </a:r>
          </a:p>
          <a:p>
            <a:endParaRPr lang="en-US" dirty="0"/>
          </a:p>
          <a:p>
            <a:pPr marL="285750" indent="-285750">
              <a:buFont typeface="Arial" panose="020B0604020202020204" pitchFamily="34" charset="0"/>
              <a:buChar char="•"/>
            </a:pPr>
            <a:r>
              <a:rPr lang="en-US" dirty="0"/>
              <a:t>Web Editorial team	(</a:t>
            </a:r>
            <a:r>
              <a:rPr lang="en-US" dirty="0">
                <a:hlinkClick r:id="rId5"/>
              </a:rPr>
              <a:t>website governance</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Co-editors	(website standards and expert reviewers);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Authors	(Articles set at levels 1 – 3 complexity and full topic range);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‘Article spotters’		(specialist topic </a:t>
            </a:r>
            <a:r>
              <a:rPr lang="en-US" dirty="0" err="1"/>
              <a:t>co-ordinators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Website co-administrator(s)	(for </a:t>
            </a:r>
            <a:r>
              <a:rPr lang="en-US" dirty="0" err="1"/>
              <a:t>Wordpress</a:t>
            </a:r>
            <a:r>
              <a:rPr lang="en-US" dirty="0"/>
              <a:t> support);  </a:t>
            </a:r>
          </a:p>
          <a:p>
            <a:endParaRPr lang="en-US" dirty="0"/>
          </a:p>
        </p:txBody>
      </p:sp>
      <p:pic>
        <p:nvPicPr>
          <p:cNvPr id="9" name="Picture 8">
            <a:extLst>
              <a:ext uri="{FF2B5EF4-FFF2-40B4-BE49-F238E27FC236}">
                <a16:creationId xmlns:a16="http://schemas.microsoft.com/office/drawing/2014/main" id="{FD7C24C4-780B-FA4B-AC7C-41ACC73C26C1}"/>
              </a:ext>
            </a:extLst>
          </p:cNvPr>
          <p:cNvPicPr>
            <a:picLocks noChangeAspect="1"/>
          </p:cNvPicPr>
          <p:nvPr/>
        </p:nvPicPr>
        <p:blipFill>
          <a:blip r:embed="rId6"/>
          <a:stretch>
            <a:fillRect/>
          </a:stretch>
        </p:blipFill>
        <p:spPr>
          <a:xfrm>
            <a:off x="10058400" y="1626794"/>
            <a:ext cx="1978938" cy="1841102"/>
          </a:xfrm>
          <a:prstGeom prst="rect">
            <a:avLst/>
          </a:prstGeom>
        </p:spPr>
      </p:pic>
    </p:spTree>
    <p:extLst>
      <p:ext uri="{BB962C8B-B14F-4D97-AF65-F5344CB8AC3E}">
        <p14:creationId xmlns:p14="http://schemas.microsoft.com/office/powerpoint/2010/main" val="56353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1000" r="-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C16812B1-2463-4B43-A11A-C8E39486CAFF}"/>
              </a:ext>
            </a:extLst>
          </p:cNvPr>
          <p:cNvSpPr txBox="1"/>
          <p:nvPr/>
        </p:nvSpPr>
        <p:spPr>
          <a:xfrm>
            <a:off x="1989950" y="2797850"/>
            <a:ext cx="8229600" cy="830997"/>
          </a:xfrm>
          <a:prstGeom prst="rect">
            <a:avLst/>
          </a:prstGeom>
          <a:solidFill>
            <a:srgbClr val="FFC000">
              <a:alpha val="5000"/>
            </a:srgbClr>
          </a:solidFill>
        </p:spPr>
        <p:txBody>
          <a:bodyPr wrap="square" rtlCol="0">
            <a:spAutoFit/>
          </a:bodyPr>
          <a:lstStyle/>
          <a:p>
            <a:pPr algn="ctr"/>
            <a:endParaRPr lang="en-US" sz="4800" dirty="0"/>
          </a:p>
        </p:txBody>
      </p:sp>
      <p:pic>
        <p:nvPicPr>
          <p:cNvPr id="9" name="Picture 8" descr="Chart&#10;&#10;Description automatically generated">
            <a:extLst>
              <a:ext uri="{FF2B5EF4-FFF2-40B4-BE49-F238E27FC236}">
                <a16:creationId xmlns:a16="http://schemas.microsoft.com/office/drawing/2014/main" id="{22806AE6-3B8D-B340-A54C-359378330A28}"/>
              </a:ext>
            </a:extLst>
          </p:cNvPr>
          <p:cNvPicPr>
            <a:picLocks noChangeAspect="1"/>
          </p:cNvPicPr>
          <p:nvPr/>
        </p:nvPicPr>
        <p:blipFill>
          <a:blip r:embed="rId5"/>
          <a:stretch>
            <a:fillRect/>
          </a:stretch>
        </p:blipFill>
        <p:spPr>
          <a:xfrm>
            <a:off x="6596478" y="4160406"/>
            <a:ext cx="5261877" cy="2377897"/>
          </a:xfrm>
          <a:prstGeom prst="rect">
            <a:avLst/>
          </a:prstGeom>
        </p:spPr>
      </p:pic>
      <p:pic>
        <p:nvPicPr>
          <p:cNvPr id="11" name="Picture 10" descr="A picture containing map&#10;&#10;Description automatically generated">
            <a:extLst>
              <a:ext uri="{FF2B5EF4-FFF2-40B4-BE49-F238E27FC236}">
                <a16:creationId xmlns:a16="http://schemas.microsoft.com/office/drawing/2014/main" id="{66262E2D-74D9-5448-9891-8CDE33876290}"/>
              </a:ext>
            </a:extLst>
          </p:cNvPr>
          <p:cNvPicPr>
            <a:picLocks noChangeAspect="1"/>
          </p:cNvPicPr>
          <p:nvPr/>
        </p:nvPicPr>
        <p:blipFill>
          <a:blip r:embed="rId6"/>
          <a:stretch>
            <a:fillRect/>
          </a:stretch>
        </p:blipFill>
        <p:spPr>
          <a:xfrm>
            <a:off x="301576" y="1660260"/>
            <a:ext cx="3230880" cy="4906791"/>
          </a:xfrm>
          <a:prstGeom prst="rect">
            <a:avLst/>
          </a:prstGeom>
        </p:spPr>
      </p:pic>
      <p:pic>
        <p:nvPicPr>
          <p:cNvPr id="13" name="Picture 12" descr="Graphical user interface, text&#10;&#10;Description automatically generated with medium confidence">
            <a:extLst>
              <a:ext uri="{FF2B5EF4-FFF2-40B4-BE49-F238E27FC236}">
                <a16:creationId xmlns:a16="http://schemas.microsoft.com/office/drawing/2014/main" id="{374E8DDA-E181-3042-949C-B9563FDC05EA}"/>
              </a:ext>
            </a:extLst>
          </p:cNvPr>
          <p:cNvPicPr>
            <a:picLocks noChangeAspect="1"/>
          </p:cNvPicPr>
          <p:nvPr/>
        </p:nvPicPr>
        <p:blipFill>
          <a:blip r:embed="rId7"/>
          <a:stretch>
            <a:fillRect/>
          </a:stretch>
        </p:blipFill>
        <p:spPr>
          <a:xfrm>
            <a:off x="3825983" y="1658666"/>
            <a:ext cx="3998368" cy="4227783"/>
          </a:xfrm>
          <a:prstGeom prst="rect">
            <a:avLst/>
          </a:prstGeom>
        </p:spPr>
      </p:pic>
      <p:sp>
        <p:nvSpPr>
          <p:cNvPr id="14" name="TextBox 13">
            <a:extLst>
              <a:ext uri="{FF2B5EF4-FFF2-40B4-BE49-F238E27FC236}">
                <a16:creationId xmlns:a16="http://schemas.microsoft.com/office/drawing/2014/main" id="{92785137-9393-1E48-8A9F-5E19CD15D0D3}"/>
              </a:ext>
            </a:extLst>
          </p:cNvPr>
          <p:cNvSpPr txBox="1"/>
          <p:nvPr/>
        </p:nvSpPr>
        <p:spPr>
          <a:xfrm>
            <a:off x="8160324" y="2216732"/>
            <a:ext cx="3408219" cy="1323439"/>
          </a:xfrm>
          <a:prstGeom prst="rect">
            <a:avLst/>
          </a:prstGeom>
          <a:noFill/>
        </p:spPr>
        <p:txBody>
          <a:bodyPr wrap="square" rtlCol="0">
            <a:spAutoFit/>
          </a:bodyPr>
          <a:lstStyle/>
          <a:p>
            <a:pPr algn="ctr"/>
            <a:r>
              <a:rPr lang="en-US" sz="4000" b="1" dirty="0">
                <a:solidFill>
                  <a:schemeClr val="bg1"/>
                </a:solidFill>
              </a:rPr>
              <a:t>Website</a:t>
            </a:r>
          </a:p>
          <a:p>
            <a:pPr algn="ctr"/>
            <a:r>
              <a:rPr lang="en-US" sz="4000" b="1" dirty="0">
                <a:solidFill>
                  <a:schemeClr val="bg1"/>
                </a:solidFill>
              </a:rPr>
              <a:t>Statistics</a:t>
            </a:r>
          </a:p>
        </p:txBody>
      </p:sp>
    </p:spTree>
    <p:extLst>
      <p:ext uri="{BB962C8B-B14F-4D97-AF65-F5344CB8AC3E}">
        <p14:creationId xmlns:p14="http://schemas.microsoft.com/office/powerpoint/2010/main" val="428067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E41CE-BFC8-C143-95FC-6F73A49B4CEE}"/>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034285A8-5109-EE4B-B873-866385A38B0A}"/>
              </a:ext>
            </a:extLst>
          </p:cNvPr>
          <p:cNvGrpSpPr/>
          <p:nvPr/>
        </p:nvGrpSpPr>
        <p:grpSpPr>
          <a:xfrm>
            <a:off x="111512" y="126380"/>
            <a:ext cx="11939239" cy="1293542"/>
            <a:chOff x="111512" y="126380"/>
            <a:chExt cx="11939239" cy="1293542"/>
          </a:xfrm>
        </p:grpSpPr>
        <p:sp>
          <p:nvSpPr>
            <p:cNvPr id="6" name="Rectangle 5">
              <a:extLst>
                <a:ext uri="{FF2B5EF4-FFF2-40B4-BE49-F238E27FC236}">
                  <a16:creationId xmlns:a16="http://schemas.microsoft.com/office/drawing/2014/main" id="{C7F3B817-7C0A-1E40-9E68-42AD2ADA216A}"/>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CDB49B0-19C2-7840-B8E9-C1D7E94B9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8" name="Picture 7">
              <a:extLst>
                <a:ext uri="{FF2B5EF4-FFF2-40B4-BE49-F238E27FC236}">
                  <a16:creationId xmlns:a16="http://schemas.microsoft.com/office/drawing/2014/main" id="{171A1C49-F391-274D-B1DE-1C24D812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2" name="TextBox 1">
            <a:extLst>
              <a:ext uri="{FF2B5EF4-FFF2-40B4-BE49-F238E27FC236}">
                <a16:creationId xmlns:a16="http://schemas.microsoft.com/office/drawing/2014/main" id="{C16812B1-2463-4B43-A11A-C8E39486CAFF}"/>
              </a:ext>
            </a:extLst>
          </p:cNvPr>
          <p:cNvSpPr txBox="1"/>
          <p:nvPr/>
        </p:nvSpPr>
        <p:spPr>
          <a:xfrm>
            <a:off x="1989950" y="2797850"/>
            <a:ext cx="8229600" cy="2062103"/>
          </a:xfrm>
          <a:prstGeom prst="rect">
            <a:avLst/>
          </a:prstGeom>
          <a:solidFill>
            <a:srgbClr val="FFC000"/>
          </a:solidFill>
        </p:spPr>
        <p:txBody>
          <a:bodyPr wrap="square" rtlCol="0">
            <a:spAutoFit/>
          </a:bodyPr>
          <a:lstStyle/>
          <a:p>
            <a:pPr algn="ctr"/>
            <a:r>
              <a:rPr lang="en-US" sz="4800" dirty="0"/>
              <a:t>The Operational Plan</a:t>
            </a:r>
          </a:p>
          <a:p>
            <a:pPr algn="ctr"/>
            <a:endParaRPr lang="en-US" sz="3200" dirty="0"/>
          </a:p>
          <a:p>
            <a:pPr algn="ctr"/>
            <a:r>
              <a:rPr lang="en-US" sz="4800" dirty="0"/>
              <a:t>(what, why, how)</a:t>
            </a:r>
          </a:p>
        </p:txBody>
      </p:sp>
    </p:spTree>
    <p:extLst>
      <p:ext uri="{BB962C8B-B14F-4D97-AF65-F5344CB8AC3E}">
        <p14:creationId xmlns:p14="http://schemas.microsoft.com/office/powerpoint/2010/main" val="241871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3E38-8308-A346-B8D9-AB58E931AD09}"/>
              </a:ext>
            </a:extLst>
          </p:cNvPr>
          <p:cNvSpPr>
            <a:spLocks noGrp="1"/>
          </p:cNvSpPr>
          <p:nvPr>
            <p:ph type="title"/>
          </p:nvPr>
        </p:nvSpPr>
        <p:spPr/>
        <p:txBody>
          <a:bodyPr/>
          <a:lstStyle/>
          <a:p>
            <a:endParaRPr lang="en-US" dirty="0"/>
          </a:p>
        </p:txBody>
      </p:sp>
      <p:grpSp>
        <p:nvGrpSpPr>
          <p:cNvPr id="3" name="Group 2">
            <a:extLst>
              <a:ext uri="{FF2B5EF4-FFF2-40B4-BE49-F238E27FC236}">
                <a16:creationId xmlns:a16="http://schemas.microsoft.com/office/drawing/2014/main" id="{C0CC065C-EE74-D74A-9D17-821DE83E148F}"/>
              </a:ext>
            </a:extLst>
          </p:cNvPr>
          <p:cNvGrpSpPr/>
          <p:nvPr/>
        </p:nvGrpSpPr>
        <p:grpSpPr>
          <a:xfrm>
            <a:off x="129442" y="126380"/>
            <a:ext cx="11939239" cy="1293542"/>
            <a:chOff x="111512" y="126380"/>
            <a:chExt cx="11939239" cy="1293542"/>
          </a:xfrm>
        </p:grpSpPr>
        <p:sp>
          <p:nvSpPr>
            <p:cNvPr id="4" name="Rectangle 3">
              <a:extLst>
                <a:ext uri="{FF2B5EF4-FFF2-40B4-BE49-F238E27FC236}">
                  <a16:creationId xmlns:a16="http://schemas.microsoft.com/office/drawing/2014/main" id="{6AA6A0F7-6B6B-E94E-88B7-A951FE528294}"/>
                </a:ext>
              </a:extLst>
            </p:cNvPr>
            <p:cNvSpPr/>
            <p:nvPr/>
          </p:nvSpPr>
          <p:spPr>
            <a:xfrm>
              <a:off x="111512" y="126380"/>
              <a:ext cx="11939239" cy="129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AB34F8A4-9299-8446-A29D-189B0A4F7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62" y="262468"/>
              <a:ext cx="5257338" cy="1040760"/>
            </a:xfrm>
            <a:prstGeom prst="rect">
              <a:avLst/>
            </a:prstGeom>
          </p:spPr>
        </p:pic>
        <p:pic>
          <p:nvPicPr>
            <p:cNvPr id="6" name="Picture 5">
              <a:extLst>
                <a:ext uri="{FF2B5EF4-FFF2-40B4-BE49-F238E27FC236}">
                  <a16:creationId xmlns:a16="http://schemas.microsoft.com/office/drawing/2014/main" id="{B59CEA3B-2719-5747-944C-1FEC3D70C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42" y="126380"/>
              <a:ext cx="3600450" cy="1266825"/>
            </a:xfrm>
            <a:prstGeom prst="rect">
              <a:avLst/>
            </a:prstGeom>
          </p:spPr>
        </p:pic>
      </p:grpSp>
      <p:sp>
        <p:nvSpPr>
          <p:cNvPr id="7" name="TextBox 6">
            <a:extLst>
              <a:ext uri="{FF2B5EF4-FFF2-40B4-BE49-F238E27FC236}">
                <a16:creationId xmlns:a16="http://schemas.microsoft.com/office/drawing/2014/main" id="{C25367A9-5126-ED4F-A1F7-6E067831A267}"/>
              </a:ext>
            </a:extLst>
          </p:cNvPr>
          <p:cNvSpPr txBox="1"/>
          <p:nvPr/>
        </p:nvSpPr>
        <p:spPr>
          <a:xfrm>
            <a:off x="2293749" y="3154648"/>
            <a:ext cx="7609670" cy="707886"/>
          </a:xfrm>
          <a:prstGeom prst="rect">
            <a:avLst/>
          </a:prstGeom>
          <a:solidFill>
            <a:srgbClr val="FFC000"/>
          </a:solidFill>
        </p:spPr>
        <p:txBody>
          <a:bodyPr wrap="square" rtlCol="0">
            <a:spAutoFit/>
          </a:bodyPr>
          <a:lstStyle/>
          <a:p>
            <a:pPr algn="ctr"/>
            <a:r>
              <a:rPr lang="en-US" sz="4000" dirty="0"/>
              <a:t>Community Knowledge Exchange</a:t>
            </a:r>
          </a:p>
        </p:txBody>
      </p:sp>
    </p:spTree>
    <p:extLst>
      <p:ext uri="{BB962C8B-B14F-4D97-AF65-F5344CB8AC3E}">
        <p14:creationId xmlns:p14="http://schemas.microsoft.com/office/powerpoint/2010/main" val="3184983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2320</TotalTime>
  <Words>1525</Words>
  <Application>Microsoft Macintosh PowerPoint</Application>
  <PresentationFormat>Widescreen</PresentationFormat>
  <Paragraphs>270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 New</vt:lpstr>
      <vt:lpstr>Helvetica Neue</vt:lpstr>
      <vt:lpstr>Times New Roman</vt:lpstr>
      <vt:lpstr>Office Theme</vt:lpstr>
      <vt:lpstr>ACPSEM Foundation Ltd  T/A Better Healthcare Technology     Lyn Oliver AM MSc PhD 18 March 2022</vt:lpstr>
      <vt:lpstr>ACPSEM Foundation Ltd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 Oliver</dc:creator>
  <cp:lastModifiedBy>Lyn Oliver</cp:lastModifiedBy>
  <cp:revision>118</cp:revision>
  <dcterms:created xsi:type="dcterms:W3CDTF">2022-02-26T04:46:50Z</dcterms:created>
  <dcterms:modified xsi:type="dcterms:W3CDTF">2022-03-18T00:25:38Z</dcterms:modified>
</cp:coreProperties>
</file>